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PlaceHolder 1"/>
          <p:cNvSpPr>
            <a:spLocks noGrp="1"/>
          </p:cNvSpPr>
          <p:nvPr>
            <p:ph type="body"/>
          </p:nvPr>
        </p:nvSpPr>
        <p:spPr>
          <a:xfrm>
            <a:off x="756000" y="5078520"/>
            <a:ext cx="6047640" cy="4811040"/>
          </a:xfrm>
          <a:prstGeom prst="rect">
            <a:avLst/>
          </a:prstGeom>
        </p:spPr>
        <p:txBody>
          <a:bodyPr lIns="0" tIns="0" rIns="0" bIns="0"/>
          <a:lstStyle/>
          <a:p>
            <a:r>
              <a:rPr lang="en-IN" sz="2000">
                <a:latin typeface="Arial"/>
              </a:rPr>
              <a:t>Click to edit the notes format</a:t>
            </a:r>
            <a:endParaRPr/>
          </a:p>
        </p:txBody>
      </p:sp>
      <p:sp>
        <p:nvSpPr>
          <p:cNvPr id="75" name="PlaceHolder 2"/>
          <p:cNvSpPr>
            <a:spLocks noGrp="1"/>
          </p:cNvSpPr>
          <p:nvPr>
            <p:ph type="hdr"/>
          </p:nvPr>
        </p:nvSpPr>
        <p:spPr>
          <a:xfrm>
            <a:off x="0" y="0"/>
            <a:ext cx="3280680" cy="534240"/>
          </a:xfrm>
          <a:prstGeom prst="rect">
            <a:avLst/>
          </a:prstGeom>
        </p:spPr>
        <p:txBody>
          <a:bodyPr lIns="0" tIns="0" rIns="0" bIns="0"/>
          <a:lstStyle/>
          <a:p>
            <a:r>
              <a:rPr lang="en-IN" sz="1400">
                <a:latin typeface="Times New Roman"/>
              </a:rPr>
              <a:t>&lt;header&gt;</a:t>
            </a:r>
            <a:endParaRPr/>
          </a:p>
        </p:txBody>
      </p:sp>
      <p:sp>
        <p:nvSpPr>
          <p:cNvPr id="76" name="PlaceHolder 3"/>
          <p:cNvSpPr>
            <a:spLocks noGrp="1"/>
          </p:cNvSpPr>
          <p:nvPr>
            <p:ph type="dt"/>
          </p:nvPr>
        </p:nvSpPr>
        <p:spPr>
          <a:xfrm>
            <a:off x="4278960" y="0"/>
            <a:ext cx="3280680" cy="534240"/>
          </a:xfrm>
          <a:prstGeom prst="rect">
            <a:avLst/>
          </a:prstGeom>
        </p:spPr>
        <p:txBody>
          <a:bodyPr lIns="0" tIns="0" rIns="0" bIns="0"/>
          <a:lstStyle/>
          <a:p>
            <a:pPr algn="r"/>
            <a:r>
              <a:rPr lang="en-IN" sz="1400">
                <a:latin typeface="Times New Roman"/>
              </a:rPr>
              <a:t>&lt;date/time&gt;</a:t>
            </a:r>
            <a:endParaRPr/>
          </a:p>
        </p:txBody>
      </p:sp>
      <p:sp>
        <p:nvSpPr>
          <p:cNvPr id="77" name="PlaceHolder 4"/>
          <p:cNvSpPr>
            <a:spLocks noGrp="1"/>
          </p:cNvSpPr>
          <p:nvPr>
            <p:ph type="ftr"/>
          </p:nvPr>
        </p:nvSpPr>
        <p:spPr>
          <a:xfrm>
            <a:off x="0" y="10157400"/>
            <a:ext cx="3280680" cy="534240"/>
          </a:xfrm>
          <a:prstGeom prst="rect">
            <a:avLst/>
          </a:prstGeom>
        </p:spPr>
        <p:txBody>
          <a:bodyPr lIns="0" tIns="0" rIns="0" bIns="0" anchor="b"/>
          <a:lstStyle/>
          <a:p>
            <a:r>
              <a:rPr lang="en-IN" sz="1400">
                <a:latin typeface="Times New Roman"/>
              </a:rPr>
              <a:t>&lt;footer&gt;</a:t>
            </a:r>
            <a:endParaRPr/>
          </a:p>
        </p:txBody>
      </p:sp>
      <p:sp>
        <p:nvSpPr>
          <p:cNvPr id="78" name="PlaceHolder 5"/>
          <p:cNvSpPr>
            <a:spLocks noGrp="1"/>
          </p:cNvSpPr>
          <p:nvPr>
            <p:ph type="sldNum"/>
          </p:nvPr>
        </p:nvSpPr>
        <p:spPr>
          <a:xfrm>
            <a:off x="4278960" y="10157400"/>
            <a:ext cx="3280680" cy="534240"/>
          </a:xfrm>
          <a:prstGeom prst="rect">
            <a:avLst/>
          </a:prstGeom>
        </p:spPr>
        <p:txBody>
          <a:bodyPr lIns="0" tIns="0" rIns="0" bIns="0" anchor="b"/>
          <a:lstStyle/>
          <a:p>
            <a:pPr algn="r"/>
            <a:fld id="{5A12E510-F43D-402C-B48F-CDDE65C919BC}" type="slidenum">
              <a:rPr lang="en-IN" sz="1400">
                <a:latin typeface="Times New Roman"/>
              </a:rPr>
              <a:t>‹#›</a:t>
            </a:fld>
            <a:endParaRPr/>
          </a:p>
        </p:txBody>
      </p:sp>
    </p:spTree>
    <p:extLst>
      <p:ext uri="{BB962C8B-B14F-4D97-AF65-F5344CB8AC3E}">
        <p14:creationId xmlns:p14="http://schemas.microsoft.com/office/powerpoint/2010/main" val="2343381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400640"/>
            <a:ext cx="5484240" cy="3598200"/>
          </a:xfrm>
          <a:prstGeom prst="rect">
            <a:avLst/>
          </a:prstGeom>
        </p:spPr>
        <p:txBody>
          <a:bodyPr lIns="0" tIns="0" rIns="0" bIns="0"/>
          <a:lstStyle/>
          <a:p>
            <a:endParaRPr/>
          </a:p>
        </p:txBody>
      </p:sp>
      <p:sp>
        <p:nvSpPr>
          <p:cNvPr id="176" name="CustomShape 2"/>
          <p:cNvSpPr/>
          <p:nvPr/>
        </p:nvSpPr>
        <p:spPr>
          <a:xfrm>
            <a:off x="3884760" y="8685360"/>
            <a:ext cx="2969640" cy="456480"/>
          </a:xfrm>
          <a:prstGeom prst="rect">
            <a:avLst/>
          </a:prstGeom>
          <a:noFill/>
          <a:ln>
            <a:noFill/>
          </a:ln>
        </p:spPr>
        <p:txBody>
          <a:bodyPr lIns="90000" tIns="45000" rIns="90000" bIns="45000" anchor="b"/>
          <a:lstStyle/>
          <a:p>
            <a:pPr algn="r">
              <a:lnSpc>
                <a:spcPct val="100000"/>
              </a:lnSpc>
            </a:pPr>
            <a:fld id="{217C10A7-F035-47CE-9AA7-5192F18B1FFF}" type="slidenum">
              <a:rPr lang="en-IN" sz="1200">
                <a:solidFill>
                  <a:srgbClr val="000000"/>
                </a:solidFill>
                <a:latin typeface="+mn-lt"/>
                <a:ea typeface="+mn-ea"/>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lstStyle/>
          <a:p>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30" name="PlaceHolder 4"/>
          <p:cNvSpPr>
            <a:spLocks noGrp="1"/>
          </p:cNvSpPr>
          <p:nvPr>
            <p:ph type="body"/>
          </p:nvPr>
        </p:nvSpPr>
        <p:spPr>
          <a:xfrm>
            <a:off x="6231960" y="3682080"/>
            <a:ext cx="5354280" cy="1896840"/>
          </a:xfrm>
          <a:prstGeom prst="rect">
            <a:avLst/>
          </a:prstGeom>
        </p:spPr>
        <p:txBody>
          <a:bodyPr lIns="0" tIns="0" rIns="0" bIns="0"/>
          <a:lstStyle/>
          <a:p>
            <a:endParaRPr/>
          </a:p>
        </p:txBody>
      </p:sp>
      <p:sp>
        <p:nvSpPr>
          <p:cNvPr id="31" name="PlaceHolder 5"/>
          <p:cNvSpPr>
            <a:spLocks noGrp="1"/>
          </p:cNvSpPr>
          <p:nvPr>
            <p:ph type="body"/>
          </p:nvPr>
        </p:nvSpPr>
        <p:spPr>
          <a:xfrm>
            <a:off x="609480" y="3682080"/>
            <a:ext cx="535428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33" name="PlaceHolder 2"/>
          <p:cNvSpPr>
            <a:spLocks noGrp="1"/>
          </p:cNvSpPr>
          <p:nvPr>
            <p:ph type="body"/>
          </p:nvPr>
        </p:nvSpPr>
        <p:spPr>
          <a:xfrm>
            <a:off x="609480" y="1604520"/>
            <a:ext cx="10972440" cy="3977280"/>
          </a:xfrm>
          <a:prstGeom prst="rect">
            <a:avLst/>
          </a:prstGeom>
        </p:spPr>
        <p:txBody>
          <a:bodyPr lIns="0" tIns="0" rIns="0" bIns="0"/>
          <a:lstStyle/>
          <a:p>
            <a:endParaRPr/>
          </a:p>
        </p:txBody>
      </p:sp>
      <p:sp>
        <p:nvSpPr>
          <p:cNvPr id="34" name="PlaceHolder 3"/>
          <p:cNvSpPr>
            <a:spLocks noGrp="1"/>
          </p:cNvSpPr>
          <p:nvPr>
            <p:ph type="body"/>
          </p:nvPr>
        </p:nvSpPr>
        <p:spPr>
          <a:xfrm>
            <a:off x="609480" y="1604520"/>
            <a:ext cx="10972440" cy="3977280"/>
          </a:xfrm>
          <a:prstGeom prst="rect">
            <a:avLst/>
          </a:prstGeom>
        </p:spPr>
        <p:txBody>
          <a:bodyPr lIns="0" tIns="0" rIns="0" bIns="0"/>
          <a:lstStyle/>
          <a:p>
            <a:endParaRPr/>
          </a:p>
        </p:txBody>
      </p:sp>
      <p:pic>
        <p:nvPicPr>
          <p:cNvPr id="35" name="Picture 34"/>
          <p:cNvPicPr/>
          <p:nvPr/>
        </p:nvPicPr>
        <p:blipFill>
          <a:blip r:embed="rId2"/>
          <a:stretch>
            <a:fillRect/>
          </a:stretch>
        </p:blipFill>
        <p:spPr>
          <a:xfrm>
            <a:off x="3602880" y="1604520"/>
            <a:ext cx="4984920" cy="3977280"/>
          </a:xfrm>
          <a:prstGeom prst="rect">
            <a:avLst/>
          </a:prstGeom>
          <a:ln>
            <a:noFill/>
          </a:ln>
        </p:spPr>
      </p:pic>
      <p:pic>
        <p:nvPicPr>
          <p:cNvPr id="36" name="Picture 35"/>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41" name="PlaceHolder 2"/>
          <p:cNvSpPr>
            <a:spLocks noGrp="1"/>
          </p:cNvSpPr>
          <p:nvPr>
            <p:ph type="subTitle"/>
          </p:nvPr>
        </p:nvSpPr>
        <p:spPr>
          <a:xfrm>
            <a:off x="609480" y="1604520"/>
            <a:ext cx="10972440" cy="397764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820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lstStyle/>
          <a:p>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4" name="PlaceHolder 2"/>
          <p:cNvSpPr>
            <a:spLocks noGrp="1"/>
          </p:cNvSpPr>
          <p:nvPr>
            <p:ph type="subTitle"/>
          </p:nvPr>
        </p:nvSpPr>
        <p:spPr>
          <a:xfrm>
            <a:off x="609480" y="1604520"/>
            <a:ext cx="10972440" cy="397764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lstStyle/>
          <a:p>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lstStyle/>
          <a:p>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70" name="PlaceHolder 2"/>
          <p:cNvSpPr>
            <a:spLocks noGrp="1"/>
          </p:cNvSpPr>
          <p:nvPr>
            <p:ph type="body"/>
          </p:nvPr>
        </p:nvSpPr>
        <p:spPr>
          <a:xfrm>
            <a:off x="609480" y="1604520"/>
            <a:ext cx="10972440" cy="3977280"/>
          </a:xfrm>
          <a:prstGeom prst="rect">
            <a:avLst/>
          </a:prstGeom>
        </p:spPr>
        <p:txBody>
          <a:bodyPr lIns="0" tIns="0" rIns="0" bIns="0"/>
          <a:lstStyle/>
          <a:p>
            <a:endParaRPr/>
          </a:p>
        </p:txBody>
      </p:sp>
      <p:sp>
        <p:nvSpPr>
          <p:cNvPr id="71" name="PlaceHolder 3"/>
          <p:cNvSpPr>
            <a:spLocks noGrp="1"/>
          </p:cNvSpPr>
          <p:nvPr>
            <p:ph type="body"/>
          </p:nvPr>
        </p:nvSpPr>
        <p:spPr>
          <a:xfrm>
            <a:off x="609480" y="1604520"/>
            <a:ext cx="10972440" cy="3977280"/>
          </a:xfrm>
          <a:prstGeom prst="rect">
            <a:avLst/>
          </a:prstGeom>
        </p:spPr>
        <p:txBody>
          <a:bodyPr lIns="0" tIns="0" rIns="0" bIns="0"/>
          <a:lstStyle/>
          <a:p>
            <a:endParaRPr/>
          </a:p>
        </p:txBody>
      </p:sp>
      <p:pic>
        <p:nvPicPr>
          <p:cNvPr id="72" name="Picture 71"/>
          <p:cNvPicPr/>
          <p:nvPr/>
        </p:nvPicPr>
        <p:blipFill>
          <a:blip r:embed="rId2"/>
          <a:stretch>
            <a:fillRect/>
          </a:stretch>
        </p:blipFill>
        <p:spPr>
          <a:xfrm>
            <a:off x="3602880" y="1604520"/>
            <a:ext cx="4984920" cy="3977280"/>
          </a:xfrm>
          <a:prstGeom prst="rect">
            <a:avLst/>
          </a:prstGeom>
          <a:ln>
            <a:noFill/>
          </a:ln>
        </p:spPr>
      </p:pic>
      <p:pic>
        <p:nvPicPr>
          <p:cNvPr id="73" name="Picture 72"/>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82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14" name="PlaceHolder 3"/>
          <p:cNvSpPr>
            <a:spLocks noGrp="1"/>
          </p:cNvSpPr>
          <p:nvPr>
            <p:ph type="body"/>
          </p:nvPr>
        </p:nvSpPr>
        <p:spPr>
          <a:xfrm>
            <a:off x="609480" y="3682080"/>
            <a:ext cx="5354280" cy="1896840"/>
          </a:xfrm>
          <a:prstGeom prst="rect">
            <a:avLst/>
          </a:prstGeom>
        </p:spPr>
        <p:txBody>
          <a:bodyPr lIns="0" tIns="0" rIns="0" bIns="0"/>
          <a:lstStyle/>
          <a:p>
            <a:endParaRPr/>
          </a:p>
        </p:txBody>
      </p:sp>
      <p:sp>
        <p:nvSpPr>
          <p:cNvPr id="15" name="PlaceHolder 4"/>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5160"/>
          </a:xfrm>
          <a:prstGeom prst="rect">
            <a:avLst/>
          </a:prstGeom>
        </p:spPr>
        <p:txBody>
          <a:bodyPr lIns="0" tIns="0" rIns="0" bIns="0" anchor="ctr"/>
          <a:lstStyle/>
          <a:p>
            <a:pPr algn="ctr"/>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p:nvPr/>
        </p:nvPicPr>
        <p:blipFill>
          <a:blip r:embed="rId14"/>
          <a:stretch>
            <a:fillRect/>
          </a:stretch>
        </p:blipFill>
        <p:spPr>
          <a:xfrm>
            <a:off x="-70200" y="97920"/>
            <a:ext cx="9426240" cy="1456920"/>
          </a:xfrm>
          <a:prstGeom prst="rect">
            <a:avLst/>
          </a:prstGeom>
          <a:ln>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a:latin typeface="Arial"/>
              </a:rPr>
              <a:t>Click to edit the title text format</a:t>
            </a:r>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7" name="Picture 36"/>
          <p:cNvPicPr/>
          <p:nvPr/>
        </p:nvPicPr>
        <p:blipFill>
          <a:blip r:embed="rId14"/>
          <a:stretch>
            <a:fillRect/>
          </a:stretch>
        </p:blipFill>
        <p:spPr>
          <a:xfrm>
            <a:off x="-70200" y="97920"/>
            <a:ext cx="9426240" cy="1456920"/>
          </a:xfrm>
          <a:prstGeom prst="rect">
            <a:avLst/>
          </a:prstGeom>
          <a:ln>
            <a:noFill/>
          </a:ln>
        </p:spPr>
      </p:pic>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a:latin typeface="Arial"/>
              </a:rPr>
              <a:t>Click to edit the title text format</a:t>
            </a:r>
            <a:endParaRPr/>
          </a:p>
        </p:txBody>
      </p:sp>
      <p:sp>
        <p:nvSpPr>
          <p:cNvPr id="39" name="PlaceHolder 2"/>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1.gi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6.gif"/><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gif"/><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2346840" y="304800"/>
            <a:ext cx="5788080" cy="1412280"/>
          </a:xfrm>
          <a:prstGeom prst="rect">
            <a:avLst/>
          </a:prstGeom>
          <a:noFill/>
          <a:ln>
            <a:noFill/>
          </a:ln>
        </p:spPr>
        <p:txBody>
          <a:bodyPr lIns="90000" tIns="45000" rIns="90000" bIns="45000" anchor="b"/>
          <a:lstStyle/>
          <a:p>
            <a:r>
              <a:rPr lang="en-IN" sz="5400" dirty="0">
                <a:solidFill>
                  <a:srgbClr val="FFFFFF"/>
                </a:solidFill>
                <a:latin typeface="Century Gothic"/>
              </a:rPr>
              <a:t>HUMAN HEART</a:t>
            </a:r>
            <a:endParaRPr dirty="0"/>
          </a:p>
          <a:p>
            <a:pPr>
              <a:lnSpc>
                <a:spcPct val="100000"/>
              </a:lnSpc>
            </a:pPr>
            <a:endParaRPr dirty="0"/>
          </a:p>
        </p:txBody>
      </p:sp>
      <p:sp>
        <p:nvSpPr>
          <p:cNvPr id="80" name="CustomShape 2"/>
          <p:cNvSpPr/>
          <p:nvPr/>
        </p:nvSpPr>
        <p:spPr>
          <a:xfrm>
            <a:off x="2589120" y="4777200"/>
            <a:ext cx="8913240" cy="1124280"/>
          </a:xfrm>
          <a:prstGeom prst="rect">
            <a:avLst/>
          </a:prstGeom>
          <a:noFill/>
          <a:ln>
            <a:noFill/>
          </a:ln>
        </p:spPr>
      </p:sp>
      <p:pic>
        <p:nvPicPr>
          <p:cNvPr id="83" name="Picture 82"/>
          <p:cNvPicPr/>
          <p:nvPr/>
        </p:nvPicPr>
        <p:blipFill>
          <a:blip r:embed="rId3"/>
          <a:stretch>
            <a:fillRect/>
          </a:stretch>
        </p:blipFill>
        <p:spPr>
          <a:xfrm>
            <a:off x="8640000" y="2160000"/>
            <a:ext cx="3089160" cy="2784960"/>
          </a:xfrm>
          <a:prstGeom prst="rect">
            <a:avLst/>
          </a:prstGeom>
          <a:ln>
            <a:noFill/>
          </a:ln>
        </p:spPr>
      </p:pic>
      <p:pic>
        <p:nvPicPr>
          <p:cNvPr id="84" name="Picture 83"/>
          <p:cNvPicPr/>
          <p:nvPr/>
        </p:nvPicPr>
        <p:blipFill>
          <a:blip r:embed="rId4"/>
          <a:stretch>
            <a:fillRect/>
          </a:stretch>
        </p:blipFill>
        <p:spPr>
          <a:xfrm>
            <a:off x="4320000" y="2001960"/>
            <a:ext cx="4101120" cy="3181680"/>
          </a:xfrm>
          <a:prstGeom prst="rect">
            <a:avLst/>
          </a:prstGeom>
          <a:ln>
            <a:noFill/>
          </a:ln>
        </p:spPr>
      </p:pic>
      <p:pic>
        <p:nvPicPr>
          <p:cNvPr id="1026" name="Picture 2" descr="C:\Users\nirajk\Desktop\Next Topic\Heart_rotating.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5709" y="2078782"/>
            <a:ext cx="2950418" cy="29504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irajk\Desktop\Next Topic\graph.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425230"/>
            <a:ext cx="1074036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1297080" y="336240"/>
            <a:ext cx="6118560" cy="127872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Facts..continued</a:t>
            </a:r>
            <a:endParaRPr/>
          </a:p>
        </p:txBody>
      </p:sp>
      <p:sp>
        <p:nvSpPr>
          <p:cNvPr id="132" name="CustomShape 2"/>
          <p:cNvSpPr/>
          <p:nvPr/>
        </p:nvSpPr>
        <p:spPr>
          <a:xfrm>
            <a:off x="576000" y="2088000"/>
            <a:ext cx="3887640" cy="1283400"/>
          </a:xfrm>
          <a:prstGeom prst="rect">
            <a:avLst/>
          </a:prstGeom>
          <a:noFill/>
          <a:ln>
            <a:noFill/>
          </a:ln>
        </p:spPr>
        <p:txBody>
          <a:bodyPr lIns="90000" tIns="45000" rIns="90000" bIns="45000"/>
          <a:lstStyle/>
          <a:p>
            <a:pPr>
              <a:lnSpc>
                <a:spcPct val="100000"/>
              </a:lnSpc>
              <a:buBlip>
                <a:blip r:embed="rId2"/>
              </a:buBlip>
            </a:pPr>
            <a:r>
              <a:rPr lang="en-IN" sz="2800">
                <a:latin typeface="Arial"/>
              </a:rPr>
              <a:t>The first heart cell starts to beat as early as 4 weeks. </a:t>
            </a:r>
            <a:endParaRPr/>
          </a:p>
        </p:txBody>
      </p:sp>
      <p:pic>
        <p:nvPicPr>
          <p:cNvPr id="133" name="Picture 132"/>
          <p:cNvPicPr/>
          <p:nvPr/>
        </p:nvPicPr>
        <p:blipFill>
          <a:blip r:embed="rId3"/>
          <a:stretch>
            <a:fillRect/>
          </a:stretch>
        </p:blipFill>
        <p:spPr>
          <a:xfrm>
            <a:off x="792000" y="4032000"/>
            <a:ext cx="3104280" cy="2123280"/>
          </a:xfrm>
          <a:prstGeom prst="rect">
            <a:avLst/>
          </a:prstGeom>
          <a:ln>
            <a:noFill/>
          </a:ln>
        </p:spPr>
      </p:pic>
      <p:pic>
        <p:nvPicPr>
          <p:cNvPr id="134" name="Picture 133"/>
          <p:cNvPicPr/>
          <p:nvPr/>
        </p:nvPicPr>
        <p:blipFill>
          <a:blip r:embed="rId4"/>
          <a:stretch>
            <a:fillRect/>
          </a:stretch>
        </p:blipFill>
        <p:spPr>
          <a:xfrm>
            <a:off x="7722000" y="195120"/>
            <a:ext cx="3761640" cy="1208880"/>
          </a:xfrm>
          <a:prstGeom prst="rect">
            <a:avLst/>
          </a:prstGeom>
          <a:ln>
            <a:noFill/>
          </a:ln>
        </p:spPr>
      </p:pic>
      <p:sp>
        <p:nvSpPr>
          <p:cNvPr id="135" name="CustomShape 3"/>
          <p:cNvSpPr/>
          <p:nvPr/>
        </p:nvSpPr>
        <p:spPr>
          <a:xfrm>
            <a:off x="5904000" y="1880640"/>
            <a:ext cx="5327640" cy="2079000"/>
          </a:xfrm>
          <a:prstGeom prst="rect">
            <a:avLst/>
          </a:prstGeom>
          <a:noFill/>
          <a:ln>
            <a:noFill/>
          </a:ln>
        </p:spPr>
        <p:txBody>
          <a:bodyPr lIns="90000" tIns="45000" rIns="90000" bIns="45000"/>
          <a:lstStyle/>
          <a:p>
            <a:pPr>
              <a:lnSpc>
                <a:spcPct val="100000"/>
              </a:lnSpc>
              <a:buBlip>
                <a:blip r:embed="rId2"/>
              </a:buBlip>
            </a:pPr>
            <a:r>
              <a:rPr lang="en-IN" sz="2800">
                <a:latin typeface="Arial"/>
              </a:rPr>
              <a:t>Every day, the heart creates enough energy to drive a truck 20 miles. In a lifetime, that is equivalent to driving to the moon and back</a:t>
            </a:r>
            <a:endParaRPr/>
          </a:p>
        </p:txBody>
      </p:sp>
      <p:pic>
        <p:nvPicPr>
          <p:cNvPr id="136" name="Picture 135"/>
          <p:cNvPicPr/>
          <p:nvPr/>
        </p:nvPicPr>
        <p:blipFill>
          <a:blip r:embed="rId5"/>
          <a:stretch>
            <a:fillRect/>
          </a:stretch>
        </p:blipFill>
        <p:spPr>
          <a:xfrm>
            <a:off x="6192000" y="4104000"/>
            <a:ext cx="3599640" cy="2303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432000" y="1944000"/>
            <a:ext cx="6053400" cy="2476800"/>
          </a:xfrm>
          <a:prstGeom prst="rect">
            <a:avLst/>
          </a:prstGeom>
          <a:noFill/>
          <a:ln>
            <a:noFill/>
          </a:ln>
        </p:spPr>
        <p:txBody>
          <a:bodyPr lIns="90000" tIns="45000" rIns="90000" bIns="45000"/>
          <a:lstStyle/>
          <a:p>
            <a:pPr>
              <a:lnSpc>
                <a:spcPct val="100000"/>
              </a:lnSpc>
              <a:buBlip>
                <a:blip r:embed="rId2"/>
              </a:buBlip>
            </a:pPr>
            <a:r>
              <a:rPr lang="en-IN" sz="2800">
                <a:latin typeface="Arial"/>
              </a:rPr>
              <a:t>Your heart has the mighty job of keeping blood flowing through the 60,000 miles of blood vessels that feed your organs and tissues. 75 trillion cells receive blood from the heart. Only the corneas don't. </a:t>
            </a:r>
            <a:endParaRPr/>
          </a:p>
        </p:txBody>
      </p:sp>
      <p:pic>
        <p:nvPicPr>
          <p:cNvPr id="138" name="Picture 137"/>
          <p:cNvPicPr/>
          <p:nvPr/>
        </p:nvPicPr>
        <p:blipFill>
          <a:blip r:embed="rId3"/>
          <a:stretch>
            <a:fillRect/>
          </a:stretch>
        </p:blipFill>
        <p:spPr>
          <a:xfrm>
            <a:off x="1296000" y="4447440"/>
            <a:ext cx="2599560" cy="2104200"/>
          </a:xfrm>
          <a:prstGeom prst="rect">
            <a:avLst/>
          </a:prstGeom>
          <a:ln>
            <a:noFill/>
          </a:ln>
        </p:spPr>
      </p:pic>
      <p:sp>
        <p:nvSpPr>
          <p:cNvPr id="139" name="CustomShape 2"/>
          <p:cNvSpPr/>
          <p:nvPr/>
        </p:nvSpPr>
        <p:spPr>
          <a:xfrm>
            <a:off x="6646680" y="1944000"/>
            <a:ext cx="4224960" cy="1681200"/>
          </a:xfrm>
          <a:prstGeom prst="rect">
            <a:avLst/>
          </a:prstGeom>
          <a:noFill/>
          <a:ln>
            <a:noFill/>
          </a:ln>
        </p:spPr>
        <p:txBody>
          <a:bodyPr lIns="90000" tIns="45000" rIns="90000" bIns="45000"/>
          <a:lstStyle/>
          <a:p>
            <a:pPr>
              <a:lnSpc>
                <a:spcPct val="100000"/>
              </a:lnSpc>
              <a:buBlip>
                <a:blip r:embed="rId2"/>
              </a:buBlip>
            </a:pPr>
            <a:r>
              <a:rPr lang="en-IN" sz="2800">
                <a:latin typeface="Arial"/>
              </a:rPr>
              <a:t>Your left lung is smaller than your right lung to make room for your heart.</a:t>
            </a:r>
            <a:endParaRPr/>
          </a:p>
        </p:txBody>
      </p:sp>
      <p:pic>
        <p:nvPicPr>
          <p:cNvPr id="140" name="Picture 139"/>
          <p:cNvPicPr/>
          <p:nvPr/>
        </p:nvPicPr>
        <p:blipFill>
          <a:blip r:embed="rId4"/>
          <a:stretch>
            <a:fillRect/>
          </a:stretch>
        </p:blipFill>
        <p:spPr>
          <a:xfrm>
            <a:off x="8126640" y="3559320"/>
            <a:ext cx="1809000" cy="2704320"/>
          </a:xfrm>
          <a:prstGeom prst="rect">
            <a:avLst/>
          </a:prstGeom>
          <a:ln>
            <a:noFill/>
          </a:ln>
        </p:spPr>
      </p:pic>
      <p:pic>
        <p:nvPicPr>
          <p:cNvPr id="141" name="Picture 140"/>
          <p:cNvPicPr/>
          <p:nvPr/>
        </p:nvPicPr>
        <p:blipFill>
          <a:blip r:embed="rId5"/>
          <a:stretch>
            <a:fillRect/>
          </a:stretch>
        </p:blipFill>
        <p:spPr>
          <a:xfrm>
            <a:off x="7722000" y="195120"/>
            <a:ext cx="3761640" cy="1208880"/>
          </a:xfrm>
          <a:prstGeom prst="rect">
            <a:avLst/>
          </a:prstGeom>
          <a:ln>
            <a:noFill/>
          </a:ln>
        </p:spPr>
      </p:pic>
      <p:sp>
        <p:nvSpPr>
          <p:cNvPr id="142" name="CustomShape 3"/>
          <p:cNvSpPr/>
          <p:nvPr/>
        </p:nvSpPr>
        <p:spPr>
          <a:xfrm>
            <a:off x="1134000" y="171720"/>
            <a:ext cx="6118560" cy="127872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Facts..continued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p:nvPr/>
        </p:nvPicPr>
        <p:blipFill>
          <a:blip r:embed="rId2"/>
          <a:stretch>
            <a:fillRect/>
          </a:stretch>
        </p:blipFill>
        <p:spPr>
          <a:xfrm>
            <a:off x="7238705" y="3200760"/>
            <a:ext cx="4594680" cy="2591640"/>
          </a:xfrm>
          <a:prstGeom prst="rect">
            <a:avLst/>
          </a:prstGeom>
          <a:ln>
            <a:noFill/>
          </a:ln>
        </p:spPr>
      </p:pic>
      <p:sp>
        <p:nvSpPr>
          <p:cNvPr id="144" name="CustomShape 1"/>
          <p:cNvSpPr/>
          <p:nvPr/>
        </p:nvSpPr>
        <p:spPr>
          <a:xfrm>
            <a:off x="476640" y="2520000"/>
            <a:ext cx="6867000" cy="3272400"/>
          </a:xfrm>
          <a:prstGeom prst="rect">
            <a:avLst/>
          </a:prstGeom>
          <a:noFill/>
          <a:ln>
            <a:noFill/>
          </a:ln>
        </p:spPr>
        <p:txBody>
          <a:bodyPr lIns="90000" tIns="45000" rIns="90000" bIns="45000"/>
          <a:lstStyle/>
          <a:p>
            <a:pPr>
              <a:lnSpc>
                <a:spcPct val="100000"/>
              </a:lnSpc>
              <a:buBlip>
                <a:blip r:embed="rId3"/>
              </a:buBlip>
            </a:pPr>
            <a:r>
              <a:rPr lang="en-IN" sz="2800" dirty="0">
                <a:latin typeface="Arial"/>
              </a:rPr>
              <a:t>In healthy adults, there are two normal heart sounds often described as a </a:t>
            </a:r>
            <a:r>
              <a:rPr lang="en-IN" sz="2800" dirty="0" err="1">
                <a:latin typeface="Arial"/>
              </a:rPr>
              <a:t>lub</a:t>
            </a:r>
            <a:r>
              <a:rPr lang="en-IN" sz="2800" dirty="0">
                <a:latin typeface="Arial"/>
              </a:rPr>
              <a:t> and a dub, that occur in sequence with each heartbeat.</a:t>
            </a:r>
            <a:endParaRPr dirty="0"/>
          </a:p>
        </p:txBody>
      </p:sp>
      <p:pic>
        <p:nvPicPr>
          <p:cNvPr id="145" name="Picture 144"/>
          <p:cNvPicPr/>
          <p:nvPr/>
        </p:nvPicPr>
        <p:blipFill>
          <a:blip r:embed="rId4"/>
          <a:stretch>
            <a:fillRect/>
          </a:stretch>
        </p:blipFill>
        <p:spPr>
          <a:xfrm>
            <a:off x="7722000" y="195120"/>
            <a:ext cx="3761640" cy="1208880"/>
          </a:xfrm>
          <a:prstGeom prst="rect">
            <a:avLst/>
          </a:prstGeom>
          <a:ln>
            <a:noFill/>
          </a:ln>
        </p:spPr>
      </p:pic>
      <p:sp>
        <p:nvSpPr>
          <p:cNvPr id="146" name="CustomShape 2"/>
          <p:cNvSpPr/>
          <p:nvPr/>
        </p:nvSpPr>
        <p:spPr>
          <a:xfrm>
            <a:off x="1134000" y="171720"/>
            <a:ext cx="6118560" cy="127872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Facts..continued</a:t>
            </a:r>
            <a:endParaRPr/>
          </a:p>
        </p:txBody>
      </p:sp>
      <p:pic>
        <p:nvPicPr>
          <p:cNvPr id="4098" name="Picture 2" descr="C:\Users\nirajk\Desktop\Next Topic\mPKqx.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886200"/>
            <a:ext cx="4762500" cy="2809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576000" y="1836000"/>
            <a:ext cx="5327640" cy="1727640"/>
          </a:xfrm>
          <a:prstGeom prst="rect">
            <a:avLst/>
          </a:prstGeom>
          <a:noFill/>
          <a:ln>
            <a:noFill/>
          </a:ln>
        </p:spPr>
        <p:txBody>
          <a:bodyPr lIns="90000" tIns="45000" rIns="90000" bIns="45000"/>
          <a:lstStyle/>
          <a:p>
            <a:pPr>
              <a:lnSpc>
                <a:spcPct val="100000"/>
              </a:lnSpc>
              <a:buBlip>
                <a:blip r:embed="rId2"/>
              </a:buBlip>
            </a:pPr>
            <a:r>
              <a:rPr lang="en-IN" sz="2800">
                <a:latin typeface="Arial"/>
              </a:rPr>
              <a:t>Cofee reduces heart risk. </a:t>
            </a:r>
            <a:endParaRPr/>
          </a:p>
        </p:txBody>
      </p:sp>
      <p:sp>
        <p:nvSpPr>
          <p:cNvPr id="148" name="CustomShape 2"/>
          <p:cNvSpPr/>
          <p:nvPr/>
        </p:nvSpPr>
        <p:spPr>
          <a:xfrm>
            <a:off x="6187320" y="1846440"/>
            <a:ext cx="4252320" cy="1681200"/>
          </a:xfrm>
          <a:prstGeom prst="rect">
            <a:avLst/>
          </a:prstGeom>
          <a:noFill/>
          <a:ln>
            <a:noFill/>
          </a:ln>
        </p:spPr>
        <p:txBody>
          <a:bodyPr lIns="90000" tIns="45000" rIns="90000" bIns="45000"/>
          <a:lstStyle/>
          <a:p>
            <a:pPr>
              <a:lnSpc>
                <a:spcPct val="100000"/>
              </a:lnSpc>
              <a:buBlip>
                <a:blip r:embed="rId2"/>
              </a:buBlip>
            </a:pPr>
            <a:r>
              <a:rPr lang="en-IN" sz="2800">
                <a:latin typeface="Arial"/>
              </a:rPr>
              <a:t>Vegetarians are 19% less likely to die from heart disease, a study found. </a:t>
            </a:r>
            <a:endParaRPr/>
          </a:p>
        </p:txBody>
      </p:sp>
      <p:pic>
        <p:nvPicPr>
          <p:cNvPr id="149" name="Picture 148"/>
          <p:cNvPicPr/>
          <p:nvPr/>
        </p:nvPicPr>
        <p:blipFill>
          <a:blip r:embed="rId3"/>
          <a:stretch>
            <a:fillRect/>
          </a:stretch>
        </p:blipFill>
        <p:spPr>
          <a:xfrm>
            <a:off x="6264000" y="3528000"/>
            <a:ext cx="4175640" cy="3023640"/>
          </a:xfrm>
          <a:prstGeom prst="rect">
            <a:avLst/>
          </a:prstGeom>
          <a:ln>
            <a:noFill/>
          </a:ln>
        </p:spPr>
      </p:pic>
      <p:sp>
        <p:nvSpPr>
          <p:cNvPr id="150" name="CustomShape 3"/>
          <p:cNvSpPr/>
          <p:nvPr/>
        </p:nvSpPr>
        <p:spPr>
          <a:xfrm>
            <a:off x="504000" y="4104000"/>
            <a:ext cx="5399640" cy="1007640"/>
          </a:xfrm>
          <a:prstGeom prst="rect">
            <a:avLst/>
          </a:prstGeom>
          <a:noFill/>
          <a:ln>
            <a:noFill/>
          </a:ln>
        </p:spPr>
        <p:txBody>
          <a:bodyPr lIns="90000" tIns="45000" rIns="90000" bIns="45000"/>
          <a:lstStyle/>
          <a:p>
            <a:pPr>
              <a:lnSpc>
                <a:spcPct val="100000"/>
              </a:lnSpc>
              <a:buBlip>
                <a:blip r:embed="rId2"/>
              </a:buBlip>
            </a:pPr>
            <a:r>
              <a:rPr lang="en-IN" sz="2800">
                <a:latin typeface="Arial"/>
              </a:rPr>
              <a:t>Grapes improves blood flow. Its good for healthy heart.</a:t>
            </a:r>
            <a:endParaRPr/>
          </a:p>
        </p:txBody>
      </p:sp>
      <p:pic>
        <p:nvPicPr>
          <p:cNvPr id="151" name="Picture 150"/>
          <p:cNvPicPr/>
          <p:nvPr/>
        </p:nvPicPr>
        <p:blipFill>
          <a:blip r:embed="rId4"/>
          <a:stretch>
            <a:fillRect/>
          </a:stretch>
        </p:blipFill>
        <p:spPr>
          <a:xfrm>
            <a:off x="1384560" y="2448000"/>
            <a:ext cx="2647080" cy="1723320"/>
          </a:xfrm>
          <a:prstGeom prst="rect">
            <a:avLst/>
          </a:prstGeom>
          <a:ln>
            <a:noFill/>
          </a:ln>
        </p:spPr>
      </p:pic>
      <p:pic>
        <p:nvPicPr>
          <p:cNvPr id="152" name="Picture 151"/>
          <p:cNvPicPr/>
          <p:nvPr/>
        </p:nvPicPr>
        <p:blipFill>
          <a:blip r:embed="rId5"/>
          <a:stretch>
            <a:fillRect/>
          </a:stretch>
        </p:blipFill>
        <p:spPr>
          <a:xfrm>
            <a:off x="1440000" y="4968000"/>
            <a:ext cx="2618640" cy="1742400"/>
          </a:xfrm>
          <a:prstGeom prst="rect">
            <a:avLst/>
          </a:prstGeom>
          <a:ln>
            <a:noFill/>
          </a:ln>
        </p:spPr>
      </p:pic>
      <p:sp>
        <p:nvSpPr>
          <p:cNvPr id="153" name="CustomShape 4"/>
          <p:cNvSpPr/>
          <p:nvPr/>
        </p:nvSpPr>
        <p:spPr>
          <a:xfrm>
            <a:off x="1728000" y="432000"/>
            <a:ext cx="2542680" cy="858600"/>
          </a:xfrm>
          <a:prstGeom prst="rect">
            <a:avLst/>
          </a:prstGeom>
          <a:noFill/>
          <a:ln>
            <a:noFill/>
          </a:ln>
        </p:spPr>
        <p:txBody>
          <a:bodyPr lIns="90000" tIns="45000" rIns="90000" bIns="45000"/>
          <a:lstStyle/>
          <a:p>
            <a:r>
              <a:rPr lang="en-IN" sz="5400">
                <a:solidFill>
                  <a:srgbClr val="FFFFFF"/>
                </a:solidFill>
                <a:latin typeface="Arial"/>
              </a:rPr>
              <a:t>Health..</a:t>
            </a:r>
            <a:endParaRPr/>
          </a:p>
        </p:txBody>
      </p:sp>
      <p:pic>
        <p:nvPicPr>
          <p:cNvPr id="154" name="Picture 153"/>
          <p:cNvPicPr/>
          <p:nvPr/>
        </p:nvPicPr>
        <p:blipFill>
          <a:blip r:embed="rId6"/>
          <a:stretch>
            <a:fillRect/>
          </a:stretch>
        </p:blipFill>
        <p:spPr>
          <a:xfrm>
            <a:off x="7722000" y="19512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154"/>
          <p:cNvPicPr/>
          <p:nvPr/>
        </p:nvPicPr>
        <p:blipFill>
          <a:blip r:embed="rId2"/>
          <a:stretch>
            <a:fillRect/>
          </a:stretch>
        </p:blipFill>
        <p:spPr>
          <a:xfrm>
            <a:off x="598680" y="3672000"/>
            <a:ext cx="3000960" cy="2447640"/>
          </a:xfrm>
          <a:prstGeom prst="rect">
            <a:avLst/>
          </a:prstGeom>
          <a:ln>
            <a:noFill/>
          </a:ln>
        </p:spPr>
      </p:pic>
      <p:sp>
        <p:nvSpPr>
          <p:cNvPr id="156" name="CustomShape 1"/>
          <p:cNvSpPr/>
          <p:nvPr/>
        </p:nvSpPr>
        <p:spPr>
          <a:xfrm>
            <a:off x="648000" y="2160000"/>
            <a:ext cx="5183640" cy="1389600"/>
          </a:xfrm>
          <a:prstGeom prst="rect">
            <a:avLst/>
          </a:prstGeom>
          <a:noFill/>
          <a:ln>
            <a:noFill/>
          </a:ln>
        </p:spPr>
        <p:txBody>
          <a:bodyPr lIns="90000" tIns="45000" rIns="90000" bIns="45000"/>
          <a:lstStyle/>
          <a:p>
            <a:pPr>
              <a:lnSpc>
                <a:spcPct val="100000"/>
              </a:lnSpc>
              <a:buBlip>
                <a:blip r:embed="rId3"/>
              </a:buBlip>
            </a:pPr>
            <a:r>
              <a:rPr lang="en-IN" sz="2800">
                <a:latin typeface="Arial"/>
              </a:rPr>
              <a:t>Eating dark chocolate every day reduces the risk of heart disease by one third.</a:t>
            </a:r>
            <a:endParaRPr/>
          </a:p>
        </p:txBody>
      </p:sp>
      <p:pic>
        <p:nvPicPr>
          <p:cNvPr id="157" name="Picture 156"/>
          <p:cNvPicPr/>
          <p:nvPr/>
        </p:nvPicPr>
        <p:blipFill>
          <a:blip r:embed="rId4"/>
          <a:stretch>
            <a:fillRect/>
          </a:stretch>
        </p:blipFill>
        <p:spPr>
          <a:xfrm>
            <a:off x="6790680" y="4032000"/>
            <a:ext cx="2856960" cy="2161440"/>
          </a:xfrm>
          <a:prstGeom prst="rect">
            <a:avLst/>
          </a:prstGeom>
          <a:ln>
            <a:noFill/>
          </a:ln>
        </p:spPr>
      </p:pic>
      <p:sp>
        <p:nvSpPr>
          <p:cNvPr id="158" name="CustomShape 2"/>
          <p:cNvSpPr/>
          <p:nvPr/>
        </p:nvSpPr>
        <p:spPr>
          <a:xfrm>
            <a:off x="5760000" y="2232000"/>
            <a:ext cx="5327640" cy="1681200"/>
          </a:xfrm>
          <a:prstGeom prst="rect">
            <a:avLst/>
          </a:prstGeom>
          <a:noFill/>
          <a:ln>
            <a:noFill/>
          </a:ln>
        </p:spPr>
        <p:txBody>
          <a:bodyPr lIns="90000" tIns="45000" rIns="90000" bIns="45000"/>
          <a:lstStyle/>
          <a:p>
            <a:pPr>
              <a:lnSpc>
                <a:spcPct val="100000"/>
              </a:lnSpc>
              <a:buBlip>
                <a:blip r:embed="rId3"/>
              </a:buBlip>
            </a:pPr>
            <a:r>
              <a:rPr lang="en-IN" sz="2800">
                <a:latin typeface="Arial"/>
              </a:rPr>
              <a:t>Smoking makes the risk of a heart attack 200% to 400% greater than that of nonsmokers.</a:t>
            </a:r>
            <a:endParaRPr/>
          </a:p>
        </p:txBody>
      </p:sp>
      <p:sp>
        <p:nvSpPr>
          <p:cNvPr id="159" name="CustomShape 3"/>
          <p:cNvSpPr/>
          <p:nvPr/>
        </p:nvSpPr>
        <p:spPr>
          <a:xfrm>
            <a:off x="1532160" y="365040"/>
            <a:ext cx="4371480" cy="858600"/>
          </a:xfrm>
          <a:prstGeom prst="rect">
            <a:avLst/>
          </a:prstGeom>
          <a:noFill/>
          <a:ln>
            <a:noFill/>
          </a:ln>
        </p:spPr>
        <p:txBody>
          <a:bodyPr lIns="90000" tIns="45000" rIns="90000" bIns="45000"/>
          <a:lstStyle/>
          <a:p>
            <a:r>
              <a:rPr lang="en-IN" sz="5400">
                <a:solidFill>
                  <a:srgbClr val="FFFFFF"/>
                </a:solidFill>
                <a:latin typeface="Arial"/>
              </a:rPr>
              <a:t>Health..</a:t>
            </a:r>
            <a:endParaRPr/>
          </a:p>
        </p:txBody>
      </p:sp>
      <p:pic>
        <p:nvPicPr>
          <p:cNvPr id="160" name="Picture 159"/>
          <p:cNvPicPr/>
          <p:nvPr/>
        </p:nvPicPr>
        <p:blipFill>
          <a:blip r:embed="rId5"/>
          <a:stretch>
            <a:fillRect/>
          </a:stretch>
        </p:blipFill>
        <p:spPr>
          <a:xfrm>
            <a:off x="7722000" y="19512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584000" y="432000"/>
            <a:ext cx="6263640" cy="858240"/>
          </a:xfrm>
          <a:prstGeom prst="rect">
            <a:avLst/>
          </a:prstGeom>
          <a:noFill/>
          <a:ln>
            <a:noFill/>
          </a:ln>
        </p:spPr>
        <p:txBody>
          <a:bodyPr lIns="90000" tIns="45000" rIns="90000" bIns="45000"/>
          <a:lstStyle/>
          <a:p>
            <a:r>
              <a:rPr lang="en-IN" sz="5400">
                <a:solidFill>
                  <a:srgbClr val="FFFFFF"/>
                </a:solidFill>
                <a:latin typeface="Arial"/>
              </a:rPr>
              <a:t>Active sex life</a:t>
            </a:r>
            <a:endParaRPr/>
          </a:p>
        </p:txBody>
      </p:sp>
      <p:pic>
        <p:nvPicPr>
          <p:cNvPr id="162" name="Picture 161"/>
          <p:cNvPicPr/>
          <p:nvPr/>
        </p:nvPicPr>
        <p:blipFill>
          <a:blip r:embed="rId2"/>
          <a:stretch>
            <a:fillRect/>
          </a:stretch>
        </p:blipFill>
        <p:spPr>
          <a:xfrm>
            <a:off x="8774640" y="2601000"/>
            <a:ext cx="2565000" cy="2402640"/>
          </a:xfrm>
          <a:prstGeom prst="rect">
            <a:avLst/>
          </a:prstGeom>
          <a:ln>
            <a:noFill/>
          </a:ln>
        </p:spPr>
      </p:pic>
      <p:sp>
        <p:nvSpPr>
          <p:cNvPr id="163" name="CustomShape 2"/>
          <p:cNvSpPr/>
          <p:nvPr/>
        </p:nvSpPr>
        <p:spPr>
          <a:xfrm>
            <a:off x="576000" y="1872000"/>
            <a:ext cx="8446680" cy="885600"/>
          </a:xfrm>
          <a:prstGeom prst="rect">
            <a:avLst/>
          </a:prstGeom>
          <a:noFill/>
          <a:ln>
            <a:noFill/>
          </a:ln>
        </p:spPr>
        <p:txBody>
          <a:bodyPr lIns="90000" tIns="45000" rIns="90000" bIns="45000"/>
          <a:lstStyle/>
          <a:p>
            <a:pPr>
              <a:lnSpc>
                <a:spcPct val="100000"/>
              </a:lnSpc>
              <a:buBlip>
                <a:blip r:embed="rId3"/>
              </a:buBlip>
            </a:pPr>
            <a:r>
              <a:rPr lang="en-IN" sz="2800">
                <a:latin typeface="Arial"/>
              </a:rPr>
              <a:t>Active sex life could cut a man’s risk of dying from heart disease in half.</a:t>
            </a:r>
            <a:endParaRPr/>
          </a:p>
        </p:txBody>
      </p:sp>
      <p:sp>
        <p:nvSpPr>
          <p:cNvPr id="164" name="CustomShape 3"/>
          <p:cNvSpPr/>
          <p:nvPr/>
        </p:nvSpPr>
        <p:spPr>
          <a:xfrm>
            <a:off x="576000" y="3168000"/>
            <a:ext cx="7071840" cy="1755720"/>
          </a:xfrm>
          <a:prstGeom prst="rect">
            <a:avLst/>
          </a:prstGeom>
          <a:noFill/>
          <a:ln>
            <a:noFill/>
          </a:ln>
        </p:spPr>
        <p:txBody>
          <a:bodyPr lIns="90000" tIns="45000" rIns="90000" bIns="45000"/>
          <a:lstStyle/>
          <a:p>
            <a:pPr>
              <a:lnSpc>
                <a:spcPct val="100000"/>
              </a:lnSpc>
              <a:buBlip>
                <a:blip r:embed="rId3"/>
              </a:buBlip>
            </a:pPr>
            <a:r>
              <a:rPr lang="en-IN" sz="2800">
                <a:latin typeface="Arial"/>
              </a:rPr>
              <a:t>Sexual activity is an excellent stress buster and great exercise -- burning about 85 calories per half-hour session.</a:t>
            </a:r>
            <a:endParaRPr/>
          </a:p>
        </p:txBody>
      </p:sp>
      <p:sp>
        <p:nvSpPr>
          <p:cNvPr id="165" name="CustomShape 4"/>
          <p:cNvSpPr/>
          <p:nvPr/>
        </p:nvSpPr>
        <p:spPr>
          <a:xfrm>
            <a:off x="576000" y="4896000"/>
            <a:ext cx="7631640" cy="1283400"/>
          </a:xfrm>
          <a:prstGeom prst="rect">
            <a:avLst/>
          </a:prstGeom>
          <a:noFill/>
          <a:ln>
            <a:noFill/>
          </a:ln>
        </p:spPr>
        <p:txBody>
          <a:bodyPr lIns="90000" tIns="45000" rIns="90000" bIns="45000"/>
          <a:lstStyle/>
          <a:p>
            <a:pPr>
              <a:lnSpc>
                <a:spcPct val="100000"/>
              </a:lnSpc>
              <a:buBlip>
                <a:blip r:embed="rId3"/>
              </a:buBlip>
            </a:pPr>
            <a:r>
              <a:rPr lang="en-IN" sz="2800">
                <a:latin typeface="Arial"/>
              </a:rPr>
              <a:t>If you find it difficult to have sex, that could be a big red flag that something is wrong with your heart.</a:t>
            </a:r>
            <a:endParaRPr/>
          </a:p>
        </p:txBody>
      </p:sp>
      <p:pic>
        <p:nvPicPr>
          <p:cNvPr id="166" name="Picture 165"/>
          <p:cNvPicPr/>
          <p:nvPr/>
        </p:nvPicPr>
        <p:blipFill>
          <a:blip r:embed="rId4"/>
          <a:stretch>
            <a:fillRect/>
          </a:stretch>
        </p:blipFill>
        <p:spPr>
          <a:xfrm>
            <a:off x="8136000" y="5205240"/>
            <a:ext cx="1904400" cy="1418400"/>
          </a:xfrm>
          <a:prstGeom prst="rect">
            <a:avLst/>
          </a:prstGeom>
          <a:ln>
            <a:noFill/>
          </a:ln>
        </p:spPr>
      </p:pic>
      <p:pic>
        <p:nvPicPr>
          <p:cNvPr id="167" name="Picture 166"/>
          <p:cNvPicPr/>
          <p:nvPr/>
        </p:nvPicPr>
        <p:blipFill>
          <a:blip r:embed="rId5"/>
          <a:stretch>
            <a:fillRect/>
          </a:stretch>
        </p:blipFill>
        <p:spPr>
          <a:xfrm>
            <a:off x="7722000" y="19548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936000" y="2199240"/>
            <a:ext cx="7415640" cy="3670200"/>
          </a:xfrm>
          <a:prstGeom prst="rect">
            <a:avLst/>
          </a:prstGeom>
          <a:noFill/>
          <a:ln>
            <a:noFill/>
          </a:ln>
        </p:spPr>
        <p:txBody>
          <a:bodyPr lIns="90000" tIns="45000" rIns="90000" bIns="45000"/>
          <a:lstStyle/>
          <a:p>
            <a:pPr>
              <a:lnSpc>
                <a:spcPct val="100000"/>
              </a:lnSpc>
              <a:buBlip>
                <a:blip r:embed="rId2"/>
              </a:buBlip>
            </a:pPr>
            <a:r>
              <a:rPr lang="en-IN" sz="2800">
                <a:latin typeface="Arial"/>
              </a:rPr>
              <a:t>Owning a cat can reduce the risk of heart attacks.</a:t>
            </a:r>
            <a:endParaRPr/>
          </a:p>
          <a:p>
            <a:pPr>
              <a:lnSpc>
                <a:spcPct val="100000"/>
              </a:lnSpc>
            </a:pPr>
            <a:endParaRPr/>
          </a:p>
          <a:p>
            <a:pPr>
              <a:lnSpc>
                <a:spcPct val="100000"/>
              </a:lnSpc>
              <a:buBlip>
                <a:blip r:embed="rId2"/>
              </a:buBlip>
            </a:pPr>
            <a:r>
              <a:rPr lang="en-IN" sz="2800">
                <a:latin typeface="Arial"/>
              </a:rPr>
              <a:t>Multivitamins increase the risk of cancer and heart disease, according to recent studies.</a:t>
            </a:r>
            <a:endParaRPr/>
          </a:p>
          <a:p>
            <a:pPr>
              <a:lnSpc>
                <a:spcPct val="100000"/>
              </a:lnSpc>
            </a:pPr>
            <a:endParaRPr/>
          </a:p>
          <a:p>
            <a:pPr>
              <a:lnSpc>
                <a:spcPct val="100000"/>
              </a:lnSpc>
              <a:buBlip>
                <a:blip r:embed="rId2"/>
              </a:buBlip>
            </a:pPr>
            <a:r>
              <a:rPr lang="en-IN" sz="2800">
                <a:latin typeface="Arial"/>
              </a:rPr>
              <a:t>A man received the heart of a suicide victim, married his widow, and years later killed himself on the same way his donor did.</a:t>
            </a:r>
            <a:endParaRPr/>
          </a:p>
        </p:txBody>
      </p:sp>
      <p:sp>
        <p:nvSpPr>
          <p:cNvPr id="169" name="CustomShape 2"/>
          <p:cNvSpPr/>
          <p:nvPr/>
        </p:nvSpPr>
        <p:spPr>
          <a:xfrm>
            <a:off x="1728000" y="437040"/>
            <a:ext cx="7127640" cy="858600"/>
          </a:xfrm>
          <a:prstGeom prst="rect">
            <a:avLst/>
          </a:prstGeom>
          <a:noFill/>
          <a:ln>
            <a:noFill/>
          </a:ln>
        </p:spPr>
        <p:txBody>
          <a:bodyPr lIns="90000" tIns="45000" rIns="90000" bIns="45000"/>
          <a:lstStyle/>
          <a:p>
            <a:r>
              <a:rPr lang="en-IN" sz="5400">
                <a:solidFill>
                  <a:srgbClr val="FFFFFF"/>
                </a:solidFill>
                <a:latin typeface="Arial"/>
              </a:rPr>
              <a:t>Few more facts</a:t>
            </a:r>
            <a:endParaRPr/>
          </a:p>
        </p:txBody>
      </p:sp>
      <p:pic>
        <p:nvPicPr>
          <p:cNvPr id="170" name="Picture 169"/>
          <p:cNvPicPr/>
          <p:nvPr/>
        </p:nvPicPr>
        <p:blipFill>
          <a:blip r:embed="rId3"/>
          <a:stretch>
            <a:fillRect/>
          </a:stretch>
        </p:blipFill>
        <p:spPr>
          <a:xfrm>
            <a:off x="8391960" y="1880640"/>
            <a:ext cx="3199680" cy="4095000"/>
          </a:xfrm>
          <a:prstGeom prst="rect">
            <a:avLst/>
          </a:prstGeom>
          <a:ln>
            <a:noFill/>
          </a:ln>
        </p:spPr>
      </p:pic>
      <p:pic>
        <p:nvPicPr>
          <p:cNvPr id="171" name="Picture 170"/>
          <p:cNvPicPr/>
          <p:nvPr/>
        </p:nvPicPr>
        <p:blipFill>
          <a:blip r:embed="rId4"/>
          <a:stretch>
            <a:fillRect/>
          </a:stretch>
        </p:blipFill>
        <p:spPr>
          <a:xfrm>
            <a:off x="7722000" y="19512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584000" y="432360"/>
            <a:ext cx="6263640" cy="858240"/>
          </a:xfrm>
          <a:prstGeom prst="rect">
            <a:avLst/>
          </a:prstGeom>
          <a:noFill/>
          <a:ln>
            <a:noFill/>
          </a:ln>
        </p:spPr>
        <p:txBody>
          <a:bodyPr lIns="90000" tIns="45000" rIns="90000" bIns="45000"/>
          <a:lstStyle/>
          <a:p>
            <a:r>
              <a:rPr lang="en-IN" sz="5400">
                <a:solidFill>
                  <a:srgbClr val="FFFFFF"/>
                </a:solidFill>
                <a:latin typeface="Arial"/>
              </a:rPr>
              <a:t>Thank You !!!</a:t>
            </a:r>
            <a:endParaRPr/>
          </a:p>
        </p:txBody>
      </p:sp>
      <p:pic>
        <p:nvPicPr>
          <p:cNvPr id="173" name="Picture 172"/>
          <p:cNvPicPr/>
          <p:nvPr/>
        </p:nvPicPr>
        <p:blipFill>
          <a:blip r:embed="rId2"/>
          <a:stretch>
            <a:fillRect/>
          </a:stretch>
        </p:blipFill>
        <p:spPr>
          <a:xfrm>
            <a:off x="5707440" y="1747440"/>
            <a:ext cx="4876200" cy="4876200"/>
          </a:xfrm>
          <a:prstGeom prst="rect">
            <a:avLst/>
          </a:prstGeom>
          <a:ln>
            <a:noFill/>
          </a:ln>
        </p:spPr>
      </p:pic>
      <p:pic>
        <p:nvPicPr>
          <p:cNvPr id="174" name="Picture 173"/>
          <p:cNvPicPr/>
          <p:nvPr/>
        </p:nvPicPr>
        <p:blipFill>
          <a:blip r:embed="rId3"/>
          <a:stretch>
            <a:fillRect/>
          </a:stretch>
        </p:blipFill>
        <p:spPr>
          <a:xfrm>
            <a:off x="648000" y="1728000"/>
            <a:ext cx="4247640" cy="4967640"/>
          </a:xfrm>
          <a:prstGeom prst="rect">
            <a:avLst/>
          </a:prstGeom>
          <a:ln>
            <a:noFill/>
          </a:ln>
        </p:spPr>
      </p:pic>
      <p:pic>
        <p:nvPicPr>
          <p:cNvPr id="1026" name="Picture 2" descr="C:\Users\nirajk\Desktop\wh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740" y="2221323"/>
            <a:ext cx="925080" cy="175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1817640" y="360000"/>
            <a:ext cx="7757640" cy="918720"/>
          </a:xfrm>
          <a:prstGeom prst="rect">
            <a:avLst/>
          </a:prstGeom>
          <a:noFill/>
          <a:ln>
            <a:noFill/>
          </a:ln>
        </p:spPr>
        <p:txBody>
          <a:bodyPr lIns="90000" tIns="45000" rIns="90000" bIns="45000"/>
          <a:lstStyle/>
          <a:p>
            <a:pPr>
              <a:lnSpc>
                <a:spcPct val="100000"/>
              </a:lnSpc>
            </a:pPr>
            <a:r>
              <a:rPr lang="en-IN" sz="4800" dirty="0">
                <a:solidFill>
                  <a:srgbClr val="FFFFFF"/>
                </a:solidFill>
                <a:latin typeface="Century Gothic"/>
              </a:rPr>
              <a:t>What is a human </a:t>
            </a:r>
            <a:r>
              <a:rPr lang="en-IN" sz="4800" dirty="0" smtClean="0">
                <a:solidFill>
                  <a:srgbClr val="FFFFFF"/>
                </a:solidFill>
                <a:latin typeface="Century Gothic"/>
              </a:rPr>
              <a:t>heart?</a:t>
            </a:r>
            <a:endParaRPr dirty="0"/>
          </a:p>
        </p:txBody>
      </p:sp>
      <p:sp>
        <p:nvSpPr>
          <p:cNvPr id="86" name="CustomShape 2"/>
          <p:cNvSpPr/>
          <p:nvPr/>
        </p:nvSpPr>
        <p:spPr>
          <a:xfrm>
            <a:off x="288000" y="1800000"/>
            <a:ext cx="11735280" cy="4607280"/>
          </a:xfrm>
          <a:prstGeom prst="rect">
            <a:avLst/>
          </a:prstGeom>
          <a:noFill/>
          <a:ln>
            <a:noFill/>
          </a:ln>
        </p:spPr>
        <p:txBody>
          <a:bodyPr lIns="90000" tIns="45000" rIns="90000" bIns="45000"/>
          <a:lstStyle/>
          <a:p>
            <a:pPr>
              <a:buBlip>
                <a:blip r:embed="rId2"/>
              </a:buBlip>
            </a:pPr>
            <a:r>
              <a:rPr lang="en-IN" sz="2800" dirty="0" smtClean="0">
                <a:solidFill>
                  <a:srgbClr val="404040"/>
                </a:solidFill>
                <a:latin typeface="Century Gothic"/>
              </a:rPr>
              <a:t> The </a:t>
            </a:r>
            <a:r>
              <a:rPr lang="en-IN" sz="2800" dirty="0">
                <a:solidFill>
                  <a:srgbClr val="404040"/>
                </a:solidFill>
                <a:latin typeface="Century Gothic"/>
              </a:rPr>
              <a:t>heart is an amazing pump that works non-stop, keeping the body alive.</a:t>
            </a:r>
            <a:endParaRPr dirty="0"/>
          </a:p>
          <a:p>
            <a:endParaRPr dirty="0"/>
          </a:p>
          <a:p>
            <a:pPr>
              <a:buBlip>
                <a:blip r:embed="rId2"/>
              </a:buBlip>
            </a:pPr>
            <a:r>
              <a:rPr lang="en-IN" sz="2800" dirty="0" smtClean="0">
                <a:solidFill>
                  <a:srgbClr val="404040"/>
                </a:solidFill>
                <a:latin typeface="Century Gothic"/>
              </a:rPr>
              <a:t> With </a:t>
            </a:r>
            <a:r>
              <a:rPr lang="en-IN" sz="2800" dirty="0">
                <a:solidFill>
                  <a:srgbClr val="404040"/>
                </a:solidFill>
                <a:latin typeface="Century Gothic"/>
              </a:rPr>
              <a:t>every beat it sends a surge of bright red blood, </a:t>
            </a:r>
            <a:r>
              <a:rPr lang="en-IN" sz="2800" dirty="0" err="1">
                <a:solidFill>
                  <a:srgbClr val="404040"/>
                </a:solidFill>
                <a:latin typeface="Century Gothic"/>
              </a:rPr>
              <a:t>carring</a:t>
            </a:r>
            <a:r>
              <a:rPr lang="en-IN" sz="2800" dirty="0">
                <a:solidFill>
                  <a:srgbClr val="404040"/>
                </a:solidFill>
                <a:latin typeface="Century Gothic"/>
              </a:rPr>
              <a:t> vital supplies, such as oxygen , and the body waste products such as carbon dioxide, through a network of blood vessels to and from every part of the body.</a:t>
            </a:r>
            <a:endParaRPr dirty="0"/>
          </a:p>
          <a:p>
            <a:endParaRPr dirty="0"/>
          </a:p>
          <a:p>
            <a:pPr>
              <a:buBlip>
                <a:blip r:embed="rId2"/>
              </a:buBlip>
            </a:pPr>
            <a:r>
              <a:rPr lang="en-IN" sz="2800" dirty="0" smtClean="0">
                <a:solidFill>
                  <a:srgbClr val="404040"/>
                </a:solidFill>
                <a:latin typeface="Century Gothic"/>
              </a:rPr>
              <a:t> The </a:t>
            </a:r>
            <a:r>
              <a:rPr lang="en-IN" sz="2800" dirty="0">
                <a:solidFill>
                  <a:srgbClr val="404040"/>
                </a:solidFill>
                <a:latin typeface="Century Gothic"/>
              </a:rPr>
              <a:t>heart, blood, and vessels are together known as the circulatory or cardiovascular system.</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1260000" y="360000"/>
            <a:ext cx="8423280" cy="1007280"/>
          </a:xfrm>
          <a:prstGeom prst="rect">
            <a:avLst/>
          </a:prstGeom>
          <a:noFill/>
          <a:ln>
            <a:noFill/>
          </a:ln>
        </p:spPr>
        <p:txBody>
          <a:bodyPr lIns="90000" tIns="45000" rIns="90000" bIns="45000"/>
          <a:lstStyle/>
          <a:p>
            <a:pPr>
              <a:lnSpc>
                <a:spcPct val="100000"/>
              </a:lnSpc>
            </a:pPr>
            <a:r>
              <a:rPr lang="en-IN" sz="4800">
                <a:solidFill>
                  <a:srgbClr val="FFFFFF"/>
                </a:solidFill>
                <a:latin typeface="Century Gothic"/>
              </a:rPr>
              <a:t>Structure And Functioning</a:t>
            </a:r>
            <a:endParaRPr/>
          </a:p>
        </p:txBody>
      </p:sp>
      <p:pic>
        <p:nvPicPr>
          <p:cNvPr id="88" name="Picture 87"/>
          <p:cNvPicPr/>
          <p:nvPr/>
        </p:nvPicPr>
        <p:blipFill>
          <a:blip r:embed="rId2"/>
          <a:stretch>
            <a:fillRect/>
          </a:stretch>
        </p:blipFill>
        <p:spPr>
          <a:xfrm>
            <a:off x="767160" y="1566720"/>
            <a:ext cx="5712840" cy="5201280"/>
          </a:xfrm>
          <a:prstGeom prst="rect">
            <a:avLst/>
          </a:prstGeom>
          <a:ln>
            <a:noFill/>
          </a:ln>
        </p:spPr>
      </p:pic>
      <p:sp>
        <p:nvSpPr>
          <p:cNvPr id="89" name="CustomShape 2"/>
          <p:cNvSpPr/>
          <p:nvPr/>
        </p:nvSpPr>
        <p:spPr>
          <a:xfrm>
            <a:off x="361080" y="1656000"/>
            <a:ext cx="6694200" cy="3926160"/>
          </a:xfrm>
          <a:prstGeom prst="rect">
            <a:avLst/>
          </a:prstGeom>
          <a:noFill/>
          <a:ln>
            <a:noFill/>
          </a:ln>
        </p:spPr>
        <p:txBody>
          <a:bodyPr lIns="90000" tIns="45000" rIns="90000" bIns="45000"/>
          <a:lstStyle/>
          <a:p>
            <a:pPr>
              <a:lnSpc>
                <a:spcPct val="100000"/>
              </a:lnSpc>
              <a:buBlip>
                <a:blip r:embed="rId3"/>
              </a:buBlip>
            </a:pPr>
            <a:endParaRPr/>
          </a:p>
          <a:p>
            <a:pPr>
              <a:lnSpc>
                <a:spcPct val="100000"/>
              </a:lnSpc>
              <a:buBlip>
                <a:blip r:embed="rId3"/>
              </a:buBlip>
            </a:pPr>
            <a:endParaRPr/>
          </a:p>
        </p:txBody>
      </p:sp>
      <p:pic>
        <p:nvPicPr>
          <p:cNvPr id="90" name="Picture 89"/>
          <p:cNvPicPr/>
          <p:nvPr/>
        </p:nvPicPr>
        <p:blipFill>
          <a:blip r:embed="rId4"/>
          <a:stretch>
            <a:fillRect/>
          </a:stretch>
        </p:blipFill>
        <p:spPr>
          <a:xfrm>
            <a:off x="6696000" y="2592000"/>
            <a:ext cx="5352120" cy="279792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p:nvPr/>
        </p:nvPicPr>
        <p:blipFill>
          <a:blip r:embed="rId2"/>
          <a:stretch>
            <a:fillRect/>
          </a:stretch>
        </p:blipFill>
        <p:spPr>
          <a:xfrm>
            <a:off x="1080000" y="4662000"/>
            <a:ext cx="3023640" cy="2105640"/>
          </a:xfrm>
          <a:prstGeom prst="rect">
            <a:avLst/>
          </a:prstGeom>
          <a:ln>
            <a:noFill/>
          </a:ln>
        </p:spPr>
      </p:pic>
      <p:sp>
        <p:nvSpPr>
          <p:cNvPr id="92" name="CustomShape 1"/>
          <p:cNvSpPr/>
          <p:nvPr/>
        </p:nvSpPr>
        <p:spPr>
          <a:xfrm>
            <a:off x="432000" y="2135520"/>
            <a:ext cx="4823640" cy="2476800"/>
          </a:xfrm>
          <a:prstGeom prst="rect">
            <a:avLst/>
          </a:prstGeom>
          <a:noFill/>
          <a:ln>
            <a:noFill/>
          </a:ln>
        </p:spPr>
        <p:txBody>
          <a:bodyPr lIns="90000" tIns="45000" rIns="90000" bIns="45000"/>
          <a:lstStyle/>
          <a:p>
            <a:pPr>
              <a:lnSpc>
                <a:spcPct val="100000"/>
              </a:lnSpc>
              <a:buBlip>
                <a:blip r:embed="rId3"/>
              </a:buBlip>
            </a:pPr>
            <a:r>
              <a:rPr lang="en-IN" sz="2800">
                <a:latin typeface="Arial"/>
              </a:rPr>
              <a:t>The heart beats about 100,000 times per day,  sending 2,000 gallons of blood surging through your body. (about 3 billion beats in a lifetime).</a:t>
            </a:r>
            <a:endParaRPr/>
          </a:p>
        </p:txBody>
      </p:sp>
      <p:sp>
        <p:nvSpPr>
          <p:cNvPr id="93" name="CustomShape 2"/>
          <p:cNvSpPr/>
          <p:nvPr/>
        </p:nvSpPr>
        <p:spPr>
          <a:xfrm>
            <a:off x="5688000" y="2206440"/>
            <a:ext cx="6142320" cy="1681200"/>
          </a:xfrm>
          <a:prstGeom prst="rect">
            <a:avLst/>
          </a:prstGeom>
          <a:noFill/>
          <a:ln>
            <a:noFill/>
          </a:ln>
        </p:spPr>
        <p:txBody>
          <a:bodyPr lIns="90000" tIns="45000" rIns="90000" bIns="45000"/>
          <a:lstStyle/>
          <a:p>
            <a:pPr>
              <a:lnSpc>
                <a:spcPct val="100000"/>
              </a:lnSpc>
              <a:buBlip>
                <a:blip r:embed="rId3"/>
              </a:buBlip>
            </a:pPr>
            <a:r>
              <a:rPr lang="en-IN" sz="2800">
                <a:latin typeface="Arial"/>
              </a:rPr>
              <a:t>Your heart can keep beating even if it is separated from the body because it has its own electrical impulse. </a:t>
            </a:r>
            <a:endParaRPr/>
          </a:p>
        </p:txBody>
      </p:sp>
      <p:pic>
        <p:nvPicPr>
          <p:cNvPr id="95" name="Picture 94"/>
          <p:cNvPicPr/>
          <p:nvPr/>
        </p:nvPicPr>
        <p:blipFill>
          <a:blip r:embed="rId4"/>
          <a:stretch>
            <a:fillRect/>
          </a:stretch>
        </p:blipFill>
        <p:spPr>
          <a:xfrm>
            <a:off x="7722000" y="195120"/>
            <a:ext cx="3761640" cy="1208880"/>
          </a:xfrm>
          <a:prstGeom prst="rect">
            <a:avLst/>
          </a:prstGeom>
          <a:ln>
            <a:noFill/>
          </a:ln>
        </p:spPr>
      </p:pic>
      <p:sp>
        <p:nvSpPr>
          <p:cNvPr id="96" name="CustomShape 3"/>
          <p:cNvSpPr/>
          <p:nvPr/>
        </p:nvSpPr>
        <p:spPr>
          <a:xfrm>
            <a:off x="844560" y="270000"/>
            <a:ext cx="6514560" cy="110340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Heart Beats..</a:t>
            </a:r>
            <a:endParaRPr/>
          </a:p>
        </p:txBody>
      </p:sp>
      <p:pic>
        <p:nvPicPr>
          <p:cNvPr id="2050" name="Picture 2" descr="C:\Users\nirajk\Desktop\Next Topic\main-qimg-df229c14d6e408cb0638f3139f50d8d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130" y="3581400"/>
            <a:ext cx="2281670" cy="306278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nirajk\Desktop\Next Topic\graph.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0" y="293705"/>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nirajk\Desktop\Next Topic\hear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28956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98" name="CustomShape 1"/>
          <p:cNvSpPr/>
          <p:nvPr/>
        </p:nvSpPr>
        <p:spPr>
          <a:xfrm>
            <a:off x="1765080" y="336240"/>
            <a:ext cx="6514560" cy="110340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Heart Beats..</a:t>
            </a:r>
            <a:endParaRPr/>
          </a:p>
        </p:txBody>
      </p:sp>
      <p:sp>
        <p:nvSpPr>
          <p:cNvPr id="99" name="CustomShape 2"/>
          <p:cNvSpPr/>
          <p:nvPr/>
        </p:nvSpPr>
        <p:spPr>
          <a:xfrm>
            <a:off x="504000" y="1944000"/>
            <a:ext cx="11228760" cy="4109400"/>
          </a:xfrm>
          <a:prstGeom prst="rect">
            <a:avLst/>
          </a:prstGeom>
          <a:noFill/>
          <a:ln>
            <a:noFill/>
          </a:ln>
        </p:spPr>
        <p:txBody>
          <a:bodyPr lIns="90000" tIns="45000" rIns="90000" bIns="45000"/>
          <a:lstStyle/>
          <a:p>
            <a:pPr>
              <a:lnSpc>
                <a:spcPct val="100000"/>
              </a:lnSpc>
              <a:buBlip>
                <a:blip r:embed="rId3"/>
              </a:buBlip>
            </a:pPr>
            <a:r>
              <a:rPr lang="en-IN" sz="2800" dirty="0">
                <a:latin typeface="Arial"/>
              </a:rPr>
              <a:t>An adult heart beats about 60 to 80 times per minute (</a:t>
            </a:r>
            <a:r>
              <a:rPr lang="en-IN" sz="2800" dirty="0" err="1">
                <a:latin typeface="Arial"/>
              </a:rPr>
              <a:t>avg</a:t>
            </a:r>
            <a:r>
              <a:rPr lang="en-IN" sz="2800" dirty="0">
                <a:latin typeface="Arial"/>
              </a:rPr>
              <a:t> 72).</a:t>
            </a:r>
            <a:endParaRPr dirty="0"/>
          </a:p>
          <a:p>
            <a:pPr>
              <a:lnSpc>
                <a:spcPct val="100000"/>
              </a:lnSpc>
            </a:pPr>
            <a:endParaRPr dirty="0"/>
          </a:p>
          <a:p>
            <a:pPr>
              <a:lnSpc>
                <a:spcPct val="100000"/>
              </a:lnSpc>
              <a:buBlip>
                <a:blip r:embed="rId3"/>
              </a:buBlip>
            </a:pPr>
            <a:r>
              <a:rPr lang="en-IN" sz="2800" dirty="0" err="1">
                <a:latin typeface="Arial"/>
              </a:rPr>
              <a:t>Newborns'</a:t>
            </a:r>
            <a:r>
              <a:rPr lang="en-IN" sz="2800" dirty="0">
                <a:latin typeface="Arial"/>
              </a:rPr>
              <a:t> hearts beat faster than adult hearts, about 70 to 190 beats per minute.</a:t>
            </a:r>
            <a:endParaRPr dirty="0"/>
          </a:p>
          <a:p>
            <a:pPr>
              <a:lnSpc>
                <a:spcPct val="100000"/>
              </a:lnSpc>
            </a:pPr>
            <a:endParaRPr dirty="0"/>
          </a:p>
        </p:txBody>
      </p:sp>
      <p:sp>
        <p:nvSpPr>
          <p:cNvPr id="100" name="CustomShape 3"/>
          <p:cNvSpPr/>
          <p:nvPr/>
        </p:nvSpPr>
        <p:spPr>
          <a:xfrm>
            <a:off x="551520" y="3744000"/>
            <a:ext cx="8880120" cy="2779200"/>
          </a:xfrm>
          <a:prstGeom prst="rect">
            <a:avLst/>
          </a:prstGeom>
          <a:noFill/>
          <a:ln>
            <a:noFill/>
          </a:ln>
        </p:spPr>
        <p:txBody>
          <a:bodyPr lIns="90000" tIns="45000" rIns="90000" bIns="45000"/>
          <a:lstStyle/>
          <a:p>
            <a:pPr>
              <a:lnSpc>
                <a:spcPct val="100000"/>
              </a:lnSpc>
              <a:buBlip>
                <a:blip r:embed="rId3"/>
              </a:buBlip>
            </a:pPr>
            <a:r>
              <a:rPr lang="en-IN" sz="2800">
                <a:latin typeface="Arial"/>
              </a:rPr>
              <a:t>Grab a tennis ball and squeeze it tightly: that’s how hard the beating heart works to pump blood</a:t>
            </a:r>
            <a:endParaRPr/>
          </a:p>
          <a:p>
            <a:pPr>
              <a:lnSpc>
                <a:spcPct val="100000"/>
              </a:lnSpc>
              <a:buBlip>
                <a:blip r:embed="rId3"/>
              </a:buBlip>
            </a:pPr>
            <a:r>
              <a:rPr lang="en-IN" sz="2800">
                <a:latin typeface="Arial"/>
              </a:rPr>
              <a:t>A woman’s heart typically beats faster than a man’s. Up to eight beats per minute faster.</a:t>
            </a:r>
            <a:endParaRPr/>
          </a:p>
          <a:p>
            <a:pPr>
              <a:lnSpc>
                <a:spcPct val="100000"/>
              </a:lnSpc>
              <a:buBlip>
                <a:blip r:embed="rId3"/>
              </a:buBlip>
            </a:pPr>
            <a:r>
              <a:rPr lang="en-IN" sz="2800">
                <a:latin typeface="Arial"/>
              </a:rPr>
              <a:t>Your heartbeat changes and mimics the music you listen to.</a:t>
            </a:r>
            <a:endParaRPr/>
          </a:p>
        </p:txBody>
      </p:sp>
      <p:pic>
        <p:nvPicPr>
          <p:cNvPr id="101" name="Picture 100"/>
          <p:cNvPicPr/>
          <p:nvPr/>
        </p:nvPicPr>
        <p:blipFill>
          <a:blip r:embed="rId4"/>
          <a:stretch>
            <a:fillRect/>
          </a:stretch>
        </p:blipFill>
        <p:spPr>
          <a:xfrm>
            <a:off x="7722000" y="19512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587160" y="2244240"/>
            <a:ext cx="4596480" cy="1859400"/>
          </a:xfrm>
          <a:prstGeom prst="rect">
            <a:avLst/>
          </a:prstGeom>
          <a:noFill/>
          <a:ln>
            <a:noFill/>
          </a:ln>
        </p:spPr>
        <p:txBody>
          <a:bodyPr lIns="90000" tIns="45000" rIns="90000" bIns="45000"/>
          <a:lstStyle/>
          <a:p>
            <a:pPr>
              <a:lnSpc>
                <a:spcPct val="100000"/>
              </a:lnSpc>
              <a:buBlip>
                <a:blip r:embed="rId2"/>
              </a:buBlip>
            </a:pPr>
            <a:r>
              <a:rPr lang="en-IN" sz="2800">
                <a:latin typeface="Arial"/>
              </a:rPr>
              <a:t>The heart weighs between 280 to 340 grams in men and 230 to 280 grams in women.</a:t>
            </a:r>
            <a:endParaRPr/>
          </a:p>
        </p:txBody>
      </p:sp>
      <p:pic>
        <p:nvPicPr>
          <p:cNvPr id="103" name="Picture 102"/>
          <p:cNvPicPr/>
          <p:nvPr/>
        </p:nvPicPr>
        <p:blipFill>
          <a:blip r:embed="rId3"/>
          <a:stretch>
            <a:fillRect/>
          </a:stretch>
        </p:blipFill>
        <p:spPr>
          <a:xfrm>
            <a:off x="1134720" y="4152240"/>
            <a:ext cx="2609280" cy="1751760"/>
          </a:xfrm>
          <a:prstGeom prst="rect">
            <a:avLst/>
          </a:prstGeom>
          <a:ln>
            <a:noFill/>
          </a:ln>
        </p:spPr>
      </p:pic>
      <p:sp>
        <p:nvSpPr>
          <p:cNvPr id="104" name="CustomShape 2"/>
          <p:cNvSpPr/>
          <p:nvPr/>
        </p:nvSpPr>
        <p:spPr>
          <a:xfrm>
            <a:off x="5666040" y="2232000"/>
            <a:ext cx="6141600" cy="1681200"/>
          </a:xfrm>
          <a:prstGeom prst="rect">
            <a:avLst/>
          </a:prstGeom>
          <a:noFill/>
          <a:ln>
            <a:noFill/>
          </a:ln>
        </p:spPr>
        <p:txBody>
          <a:bodyPr lIns="90000" tIns="45000" rIns="90000" bIns="45000"/>
          <a:lstStyle/>
          <a:p>
            <a:pPr>
              <a:lnSpc>
                <a:spcPct val="100000"/>
              </a:lnSpc>
              <a:buBlip>
                <a:blip r:embed="rId2"/>
              </a:buBlip>
            </a:pPr>
            <a:r>
              <a:rPr lang="en-IN" sz="2800">
                <a:latin typeface="Arial"/>
              </a:rPr>
              <a:t>The blue whale has the largest heart weighing 680Kgs/1500 pounds (Total weight 190,000 kg on average (Adult)).</a:t>
            </a:r>
            <a:endParaRPr/>
          </a:p>
        </p:txBody>
      </p:sp>
      <p:pic>
        <p:nvPicPr>
          <p:cNvPr id="105" name="Picture 104"/>
          <p:cNvPicPr/>
          <p:nvPr/>
        </p:nvPicPr>
        <p:blipFill>
          <a:blip r:embed="rId4"/>
          <a:stretch>
            <a:fillRect/>
          </a:stretch>
        </p:blipFill>
        <p:spPr>
          <a:xfrm>
            <a:off x="9072000" y="4254480"/>
            <a:ext cx="2879640" cy="2225160"/>
          </a:xfrm>
          <a:prstGeom prst="rect">
            <a:avLst/>
          </a:prstGeom>
          <a:ln>
            <a:noFill/>
          </a:ln>
        </p:spPr>
      </p:pic>
      <p:pic>
        <p:nvPicPr>
          <p:cNvPr id="106" name="Picture 105"/>
          <p:cNvPicPr/>
          <p:nvPr/>
        </p:nvPicPr>
        <p:blipFill>
          <a:blip r:embed="rId5"/>
          <a:stretch>
            <a:fillRect/>
          </a:stretch>
        </p:blipFill>
        <p:spPr>
          <a:xfrm>
            <a:off x="5976000" y="4176000"/>
            <a:ext cx="2879640" cy="2303640"/>
          </a:xfrm>
          <a:prstGeom prst="rect">
            <a:avLst/>
          </a:prstGeom>
          <a:ln>
            <a:noFill/>
          </a:ln>
        </p:spPr>
      </p:pic>
      <p:pic>
        <p:nvPicPr>
          <p:cNvPr id="107" name="Picture 106"/>
          <p:cNvPicPr/>
          <p:nvPr/>
        </p:nvPicPr>
        <p:blipFill>
          <a:blip r:embed="rId6"/>
          <a:stretch>
            <a:fillRect/>
          </a:stretch>
        </p:blipFill>
        <p:spPr>
          <a:xfrm>
            <a:off x="7721640" y="195120"/>
            <a:ext cx="3761640" cy="1208880"/>
          </a:xfrm>
          <a:prstGeom prst="rect">
            <a:avLst/>
          </a:prstGeom>
          <a:ln>
            <a:noFill/>
          </a:ln>
        </p:spPr>
      </p:pic>
      <p:sp>
        <p:nvSpPr>
          <p:cNvPr id="108" name="CustomShape 3"/>
          <p:cNvSpPr/>
          <p:nvPr/>
        </p:nvSpPr>
        <p:spPr>
          <a:xfrm>
            <a:off x="844560" y="270000"/>
            <a:ext cx="6514560" cy="110340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Heart Weight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p:nvPr/>
        </p:nvPicPr>
        <p:blipFill>
          <a:blip r:embed="rId2"/>
          <a:stretch>
            <a:fillRect/>
          </a:stretch>
        </p:blipFill>
        <p:spPr>
          <a:xfrm>
            <a:off x="648000" y="3301920"/>
            <a:ext cx="2856960" cy="2313720"/>
          </a:xfrm>
          <a:prstGeom prst="rect">
            <a:avLst/>
          </a:prstGeom>
          <a:ln>
            <a:noFill/>
          </a:ln>
        </p:spPr>
      </p:pic>
      <p:sp>
        <p:nvSpPr>
          <p:cNvPr id="110" name="CustomShape 1"/>
          <p:cNvSpPr/>
          <p:nvPr/>
        </p:nvSpPr>
        <p:spPr>
          <a:xfrm>
            <a:off x="1081080" y="300240"/>
            <a:ext cx="8909640" cy="127872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Heart Blood..</a:t>
            </a:r>
            <a:endParaRPr/>
          </a:p>
        </p:txBody>
      </p:sp>
      <p:sp>
        <p:nvSpPr>
          <p:cNvPr id="111" name="CustomShape 2"/>
          <p:cNvSpPr/>
          <p:nvPr/>
        </p:nvSpPr>
        <p:spPr>
          <a:xfrm>
            <a:off x="216000" y="1620000"/>
            <a:ext cx="4715640" cy="1727640"/>
          </a:xfrm>
          <a:prstGeom prst="rect">
            <a:avLst/>
          </a:prstGeom>
          <a:noFill/>
          <a:ln>
            <a:noFill/>
          </a:ln>
        </p:spPr>
        <p:txBody>
          <a:bodyPr lIns="90000" tIns="45000" rIns="90000" bIns="45000"/>
          <a:lstStyle/>
          <a:p>
            <a:pPr>
              <a:lnSpc>
                <a:spcPct val="100000"/>
              </a:lnSpc>
              <a:buBlip>
                <a:blip r:embed="rId3"/>
              </a:buBlip>
            </a:pPr>
            <a:r>
              <a:rPr lang="en-IN" sz="2800">
                <a:latin typeface="Arial"/>
              </a:rPr>
              <a:t>The heart pumps about 6 quarts (5.7 liters) of blood throughout the body.</a:t>
            </a:r>
            <a:endParaRPr/>
          </a:p>
        </p:txBody>
      </p:sp>
      <p:sp>
        <p:nvSpPr>
          <p:cNvPr id="112" name="CustomShape 3"/>
          <p:cNvSpPr/>
          <p:nvPr/>
        </p:nvSpPr>
        <p:spPr>
          <a:xfrm>
            <a:off x="5256000" y="1656000"/>
            <a:ext cx="6119640" cy="1681200"/>
          </a:xfrm>
          <a:prstGeom prst="rect">
            <a:avLst/>
          </a:prstGeom>
          <a:noFill/>
          <a:ln>
            <a:noFill/>
          </a:ln>
        </p:spPr>
        <p:txBody>
          <a:bodyPr lIns="90000" tIns="45000" rIns="90000" bIns="45000"/>
          <a:lstStyle/>
          <a:p>
            <a:pPr>
              <a:lnSpc>
                <a:spcPct val="100000"/>
              </a:lnSpc>
              <a:buBlip>
                <a:blip r:embed="rId3"/>
              </a:buBlip>
            </a:pPr>
            <a:r>
              <a:rPr lang="en-IN" sz="2800">
                <a:latin typeface="Arial"/>
              </a:rPr>
              <a:t>Each minute your heart pumps around 16.8 liters of blood. Only the right side of your heart pumps blood into your body.</a:t>
            </a:r>
            <a:endParaRPr/>
          </a:p>
        </p:txBody>
      </p:sp>
      <p:pic>
        <p:nvPicPr>
          <p:cNvPr id="113" name="Picture 112"/>
          <p:cNvPicPr/>
          <p:nvPr/>
        </p:nvPicPr>
        <p:blipFill>
          <a:blip r:embed="rId4"/>
          <a:stretch>
            <a:fillRect/>
          </a:stretch>
        </p:blipFill>
        <p:spPr>
          <a:xfrm>
            <a:off x="7920000" y="2971440"/>
            <a:ext cx="2428200" cy="2428200"/>
          </a:xfrm>
          <a:prstGeom prst="rect">
            <a:avLst/>
          </a:prstGeom>
          <a:ln>
            <a:noFill/>
          </a:ln>
        </p:spPr>
      </p:pic>
      <p:sp>
        <p:nvSpPr>
          <p:cNvPr id="114" name="CustomShape 4"/>
          <p:cNvSpPr/>
          <p:nvPr/>
        </p:nvSpPr>
        <p:spPr>
          <a:xfrm>
            <a:off x="720000" y="5666040"/>
            <a:ext cx="11340360" cy="885600"/>
          </a:xfrm>
          <a:prstGeom prst="rect">
            <a:avLst/>
          </a:prstGeom>
          <a:noFill/>
          <a:ln>
            <a:noFill/>
          </a:ln>
        </p:spPr>
        <p:txBody>
          <a:bodyPr lIns="90000" tIns="45000" rIns="90000" bIns="45000"/>
          <a:lstStyle/>
          <a:p>
            <a:pPr>
              <a:lnSpc>
                <a:spcPct val="100000"/>
              </a:lnSpc>
              <a:buBlip>
                <a:blip r:embed="rId3"/>
              </a:buBlip>
            </a:pPr>
            <a:r>
              <a:rPr lang="en-IN" sz="2800">
                <a:latin typeface="Arial"/>
              </a:rPr>
              <a:t>A good belly laugh can send 20% more blood flowing through your entire body. </a:t>
            </a:r>
            <a:endParaRPr/>
          </a:p>
        </p:txBody>
      </p:sp>
      <p:pic>
        <p:nvPicPr>
          <p:cNvPr id="115" name="Picture 114"/>
          <p:cNvPicPr/>
          <p:nvPr/>
        </p:nvPicPr>
        <p:blipFill>
          <a:blip r:embed="rId5"/>
          <a:stretch>
            <a:fillRect/>
          </a:stretch>
        </p:blipFill>
        <p:spPr>
          <a:xfrm>
            <a:off x="7722000" y="195120"/>
            <a:ext cx="3761640" cy="120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864000" y="2164320"/>
            <a:ext cx="4890960" cy="1579320"/>
          </a:xfrm>
          <a:prstGeom prst="rect">
            <a:avLst/>
          </a:prstGeom>
          <a:noFill/>
          <a:ln>
            <a:noFill/>
          </a:ln>
        </p:spPr>
        <p:txBody>
          <a:bodyPr lIns="90000" tIns="45000" rIns="90000" bIns="45000"/>
          <a:lstStyle/>
          <a:p>
            <a:pPr>
              <a:lnSpc>
                <a:spcPct val="100000"/>
              </a:lnSpc>
              <a:buBlip>
                <a:blip r:embed="rId2"/>
              </a:buBlip>
            </a:pPr>
            <a:r>
              <a:rPr lang="en-IN" sz="2800">
                <a:latin typeface="Arial"/>
              </a:rPr>
              <a:t>The heart is located in the center of the chest, usually pointing slightly left.</a:t>
            </a:r>
            <a:endParaRPr/>
          </a:p>
        </p:txBody>
      </p:sp>
      <p:pic>
        <p:nvPicPr>
          <p:cNvPr id="117" name="Picture 116"/>
          <p:cNvPicPr/>
          <p:nvPr/>
        </p:nvPicPr>
        <p:blipFill>
          <a:blip r:embed="rId3"/>
          <a:stretch>
            <a:fillRect/>
          </a:stretch>
        </p:blipFill>
        <p:spPr>
          <a:xfrm>
            <a:off x="1224000" y="3906360"/>
            <a:ext cx="3023640" cy="2573280"/>
          </a:xfrm>
          <a:prstGeom prst="rect">
            <a:avLst/>
          </a:prstGeom>
          <a:ln>
            <a:noFill/>
          </a:ln>
        </p:spPr>
      </p:pic>
      <p:pic>
        <p:nvPicPr>
          <p:cNvPr id="118" name="Picture 117"/>
          <p:cNvPicPr/>
          <p:nvPr/>
        </p:nvPicPr>
        <p:blipFill>
          <a:blip r:embed="rId4"/>
          <a:stretch>
            <a:fillRect/>
          </a:stretch>
        </p:blipFill>
        <p:spPr>
          <a:xfrm>
            <a:off x="7722000" y="195120"/>
            <a:ext cx="3761640" cy="1208880"/>
          </a:xfrm>
          <a:prstGeom prst="rect">
            <a:avLst/>
          </a:prstGeom>
          <a:ln>
            <a:noFill/>
          </a:ln>
        </p:spPr>
      </p:pic>
      <p:sp>
        <p:nvSpPr>
          <p:cNvPr id="119" name="CustomShape 2"/>
          <p:cNvSpPr/>
          <p:nvPr/>
        </p:nvSpPr>
        <p:spPr>
          <a:xfrm>
            <a:off x="6048000" y="2088000"/>
            <a:ext cx="4535640" cy="1583640"/>
          </a:xfrm>
          <a:prstGeom prst="rect">
            <a:avLst/>
          </a:prstGeom>
          <a:noFill/>
          <a:ln>
            <a:noFill/>
          </a:ln>
        </p:spPr>
        <p:txBody>
          <a:bodyPr lIns="90000" tIns="45000" rIns="90000" bIns="45000"/>
          <a:lstStyle/>
          <a:p>
            <a:pPr>
              <a:lnSpc>
                <a:spcPct val="100000"/>
              </a:lnSpc>
              <a:buBlip>
                <a:blip r:embed="rId2"/>
              </a:buBlip>
            </a:pPr>
            <a:r>
              <a:rPr lang="en-IN" sz="2800">
                <a:latin typeface="Arial"/>
              </a:rPr>
              <a:t>Size of the heart is two hands clasped together.</a:t>
            </a:r>
            <a:endParaRPr/>
          </a:p>
        </p:txBody>
      </p:sp>
      <p:pic>
        <p:nvPicPr>
          <p:cNvPr id="120" name="Picture 119"/>
          <p:cNvPicPr/>
          <p:nvPr/>
        </p:nvPicPr>
        <p:blipFill>
          <a:blip r:embed="rId5"/>
          <a:stretch>
            <a:fillRect/>
          </a:stretch>
        </p:blipFill>
        <p:spPr>
          <a:xfrm>
            <a:off x="6588000" y="4032000"/>
            <a:ext cx="1710360" cy="1799640"/>
          </a:xfrm>
          <a:prstGeom prst="rect">
            <a:avLst/>
          </a:prstGeom>
          <a:ln>
            <a:noFill/>
          </a:ln>
        </p:spPr>
      </p:pic>
      <p:pic>
        <p:nvPicPr>
          <p:cNvPr id="121" name="Picture 120"/>
          <p:cNvPicPr/>
          <p:nvPr/>
        </p:nvPicPr>
        <p:blipFill>
          <a:blip r:embed="rId6"/>
          <a:stretch>
            <a:fillRect/>
          </a:stretch>
        </p:blipFill>
        <p:spPr>
          <a:xfrm>
            <a:off x="8028000" y="3672000"/>
            <a:ext cx="3095640" cy="2519640"/>
          </a:xfrm>
          <a:prstGeom prst="rect">
            <a:avLst/>
          </a:prstGeom>
          <a:ln>
            <a:noFill/>
          </a:ln>
        </p:spPr>
      </p:pic>
      <p:sp>
        <p:nvSpPr>
          <p:cNvPr id="122" name="CustomShape 3"/>
          <p:cNvSpPr/>
          <p:nvPr/>
        </p:nvSpPr>
        <p:spPr>
          <a:xfrm>
            <a:off x="72000" y="360000"/>
            <a:ext cx="8567640" cy="890640"/>
          </a:xfrm>
          <a:prstGeom prst="rect">
            <a:avLst/>
          </a:prstGeom>
          <a:noFill/>
          <a:ln>
            <a:noFill/>
          </a:ln>
        </p:spPr>
        <p:txBody>
          <a:bodyPr lIns="90000" tIns="45000" rIns="90000" bIns="45000"/>
          <a:lstStyle/>
          <a:p>
            <a:pPr>
              <a:lnSpc>
                <a:spcPct val="100000"/>
              </a:lnSpc>
            </a:pPr>
            <a:r>
              <a:rPr lang="en-IN" sz="4800">
                <a:solidFill>
                  <a:srgbClr val="FFFFFF"/>
                </a:solidFill>
                <a:latin typeface="Century Gothic"/>
              </a:rPr>
              <a:t>Heart location and size</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432000" y="2165400"/>
            <a:ext cx="5039640" cy="858240"/>
          </a:xfrm>
          <a:prstGeom prst="rect">
            <a:avLst/>
          </a:prstGeom>
          <a:noFill/>
          <a:ln>
            <a:noFill/>
          </a:ln>
        </p:spPr>
        <p:txBody>
          <a:bodyPr lIns="90000" tIns="45000" rIns="90000" bIns="45000"/>
          <a:lstStyle/>
          <a:p>
            <a:pPr>
              <a:lnSpc>
                <a:spcPct val="100000"/>
              </a:lnSpc>
              <a:buBlip>
                <a:blip r:embed="rId2"/>
              </a:buBlip>
            </a:pPr>
            <a:r>
              <a:rPr lang="en-IN" sz="2800">
                <a:solidFill>
                  <a:srgbClr val="000000"/>
                </a:solidFill>
                <a:latin typeface="Arial"/>
              </a:rPr>
              <a:t>Lovers' hearts beat in sync.</a:t>
            </a:r>
            <a:endParaRPr/>
          </a:p>
        </p:txBody>
      </p:sp>
      <p:pic>
        <p:nvPicPr>
          <p:cNvPr id="124" name="Picture 123"/>
          <p:cNvPicPr/>
          <p:nvPr/>
        </p:nvPicPr>
        <p:blipFill>
          <a:blip r:embed="rId3"/>
          <a:stretch>
            <a:fillRect/>
          </a:stretch>
        </p:blipFill>
        <p:spPr>
          <a:xfrm>
            <a:off x="451440" y="3012840"/>
            <a:ext cx="3076200" cy="3106800"/>
          </a:xfrm>
          <a:prstGeom prst="rect">
            <a:avLst/>
          </a:prstGeom>
          <a:ln>
            <a:noFill/>
          </a:ln>
        </p:spPr>
      </p:pic>
      <p:pic>
        <p:nvPicPr>
          <p:cNvPr id="125" name="Picture 124"/>
          <p:cNvPicPr/>
          <p:nvPr/>
        </p:nvPicPr>
        <p:blipFill>
          <a:blip r:embed="rId4"/>
          <a:stretch>
            <a:fillRect/>
          </a:stretch>
        </p:blipFill>
        <p:spPr>
          <a:xfrm>
            <a:off x="4320000" y="3041280"/>
            <a:ext cx="1511640" cy="1494360"/>
          </a:xfrm>
          <a:prstGeom prst="rect">
            <a:avLst/>
          </a:prstGeom>
          <a:ln>
            <a:noFill/>
          </a:ln>
        </p:spPr>
      </p:pic>
      <p:pic>
        <p:nvPicPr>
          <p:cNvPr id="126" name="Picture 125"/>
          <p:cNvPicPr/>
          <p:nvPr/>
        </p:nvPicPr>
        <p:blipFill>
          <a:blip r:embed="rId5"/>
          <a:stretch>
            <a:fillRect/>
          </a:stretch>
        </p:blipFill>
        <p:spPr>
          <a:xfrm>
            <a:off x="3743640" y="4783680"/>
            <a:ext cx="2952000" cy="1551960"/>
          </a:xfrm>
          <a:prstGeom prst="rect">
            <a:avLst/>
          </a:prstGeom>
          <a:ln>
            <a:noFill/>
          </a:ln>
        </p:spPr>
      </p:pic>
      <p:pic>
        <p:nvPicPr>
          <p:cNvPr id="127" name="Picture 126"/>
          <p:cNvPicPr/>
          <p:nvPr/>
        </p:nvPicPr>
        <p:blipFill>
          <a:blip r:embed="rId6"/>
          <a:stretch>
            <a:fillRect/>
          </a:stretch>
        </p:blipFill>
        <p:spPr>
          <a:xfrm>
            <a:off x="7722000" y="195120"/>
            <a:ext cx="3761640" cy="1208880"/>
          </a:xfrm>
          <a:prstGeom prst="rect">
            <a:avLst/>
          </a:prstGeom>
          <a:ln>
            <a:noFill/>
          </a:ln>
        </p:spPr>
      </p:pic>
      <p:sp>
        <p:nvSpPr>
          <p:cNvPr id="128" name="CustomShape 2"/>
          <p:cNvSpPr/>
          <p:nvPr/>
        </p:nvSpPr>
        <p:spPr>
          <a:xfrm>
            <a:off x="7416000" y="2160000"/>
            <a:ext cx="3861000" cy="1681200"/>
          </a:xfrm>
          <a:prstGeom prst="rect">
            <a:avLst/>
          </a:prstGeom>
          <a:noFill/>
          <a:ln>
            <a:noFill/>
          </a:ln>
        </p:spPr>
        <p:txBody>
          <a:bodyPr lIns="90000" tIns="45000" rIns="90000" bIns="45000"/>
          <a:lstStyle/>
          <a:p>
            <a:pPr>
              <a:lnSpc>
                <a:spcPct val="100000"/>
              </a:lnSpc>
              <a:buBlip>
                <a:blip r:embed="rId2"/>
              </a:buBlip>
            </a:pPr>
            <a:r>
              <a:rPr lang="en-IN" sz="2800">
                <a:latin typeface="Arial"/>
              </a:rPr>
              <a:t>Heart cancer is rare because heart cells stop dividing early in life. </a:t>
            </a:r>
            <a:endParaRPr/>
          </a:p>
        </p:txBody>
      </p:sp>
      <p:pic>
        <p:nvPicPr>
          <p:cNvPr id="129" name="Picture 128"/>
          <p:cNvPicPr/>
          <p:nvPr/>
        </p:nvPicPr>
        <p:blipFill>
          <a:blip r:embed="rId7"/>
          <a:stretch>
            <a:fillRect/>
          </a:stretch>
        </p:blipFill>
        <p:spPr>
          <a:xfrm>
            <a:off x="7488000" y="4131720"/>
            <a:ext cx="4018680" cy="2275920"/>
          </a:xfrm>
          <a:prstGeom prst="rect">
            <a:avLst/>
          </a:prstGeom>
          <a:ln>
            <a:noFill/>
          </a:ln>
        </p:spPr>
      </p:pic>
      <p:sp>
        <p:nvSpPr>
          <p:cNvPr id="130" name="CustomShape 3"/>
          <p:cNvSpPr/>
          <p:nvPr/>
        </p:nvSpPr>
        <p:spPr>
          <a:xfrm>
            <a:off x="1134000" y="171720"/>
            <a:ext cx="6118560" cy="1278720"/>
          </a:xfrm>
          <a:prstGeom prst="rect">
            <a:avLst/>
          </a:prstGeom>
          <a:noFill/>
          <a:ln>
            <a:noFill/>
          </a:ln>
        </p:spPr>
        <p:txBody>
          <a:bodyPr lIns="90000" tIns="45000" rIns="90000" bIns="45000"/>
          <a:lstStyle/>
          <a:p>
            <a:pPr>
              <a:lnSpc>
                <a:spcPct val="100000"/>
              </a:lnSpc>
            </a:pPr>
            <a:r>
              <a:rPr lang="en-IN" sz="5400">
                <a:solidFill>
                  <a:srgbClr val="FFFFFF"/>
                </a:solidFill>
                <a:latin typeface="Century Gothic"/>
              </a:rPr>
              <a:t>Facts..continued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690</Words>
  <Application>Microsoft Office PowerPoint</Application>
  <PresentationFormat>Custom</PresentationFormat>
  <Paragraphs>58</Paragraphs>
  <Slides>17</Slides>
  <Notes>1</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Niraj Karad</cp:lastModifiedBy>
  <cp:revision>14</cp:revision>
  <dcterms:modified xsi:type="dcterms:W3CDTF">2015-03-27T10:52:16Z</dcterms:modified>
</cp:coreProperties>
</file>